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7" r:id="rId5"/>
    <p:sldMasterId id="2147483732" r:id="rId6"/>
    <p:sldMasterId id="2147483755" r:id="rId7"/>
  </p:sldMasterIdLst>
  <p:notesMasterIdLst>
    <p:notesMasterId r:id="rId18"/>
  </p:notesMasterIdLst>
  <p:handoutMasterIdLst>
    <p:handoutMasterId r:id="rId19"/>
  </p:handoutMasterIdLst>
  <p:sldIdLst>
    <p:sldId id="273" r:id="rId8"/>
    <p:sldId id="2142533965" r:id="rId9"/>
    <p:sldId id="2142533960" r:id="rId10"/>
    <p:sldId id="2142533950" r:id="rId11"/>
    <p:sldId id="2142533941" r:id="rId12"/>
    <p:sldId id="2283" r:id="rId13"/>
    <p:sldId id="281" r:id="rId14"/>
    <p:sldId id="283" r:id="rId15"/>
    <p:sldId id="2196" r:id="rId16"/>
    <p:sldId id="21425339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ie Calad-Thomson" initials="SC" lastIdx="5" clrIdx="0">
    <p:extLst>
      <p:ext uri="{19B8F6BF-5375-455C-9EA6-DF929625EA0E}">
        <p15:presenceInfo xmlns:p15="http://schemas.microsoft.com/office/powerpoint/2012/main" userId="Stacie Calad-Thom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C59"/>
    <a:srgbClr val="144C53"/>
    <a:srgbClr val="145046"/>
    <a:srgbClr val="134E11"/>
    <a:srgbClr val="187115"/>
    <a:srgbClr val="000000"/>
    <a:srgbClr val="333C4F"/>
    <a:srgbClr val="8A8A8A"/>
    <a:srgbClr val="E7E6E6"/>
    <a:srgbClr val="6B47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93789" autoAdjust="0"/>
  </p:normalViewPr>
  <p:slideViewPr>
    <p:cSldViewPr snapToGrid="0">
      <p:cViewPr varScale="1">
        <p:scale>
          <a:sx n="102" d="100"/>
          <a:sy n="102" d="100"/>
        </p:scale>
        <p:origin x="1280"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70" d="100"/>
          <a:sy n="70" d="100"/>
        </p:scale>
        <p:origin x="307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B85823-A3FC-0646-8904-AB9015F67A49}" type="doc">
      <dgm:prSet loTypeId="urn:microsoft.com/office/officeart/2005/8/layout/hChevron3" loCatId="" qsTypeId="urn:microsoft.com/office/officeart/2005/8/quickstyle/simple1" qsCatId="simple" csTypeId="urn:microsoft.com/office/officeart/2005/8/colors/accent3_3" csCatId="accent3" phldr="1"/>
      <dgm:spPr/>
    </dgm:pt>
    <dgm:pt modelId="{03CEAD0E-54CF-C74A-80E6-FE5B08891538}">
      <dgm:prSet phldrT="[Text]"/>
      <dgm:spPr>
        <a:solidFill>
          <a:schemeClr val="accent2"/>
        </a:solidFill>
      </dgm:spPr>
      <dgm:t>
        <a:bodyPr/>
        <a:lstStyle/>
        <a:p>
          <a:r>
            <a:rPr lang="en-US" b="1"/>
            <a:t>Data Ingestion + Curation</a:t>
          </a:r>
          <a:endParaRPr lang="en-US" b="1" dirty="0"/>
        </a:p>
      </dgm:t>
    </dgm:pt>
    <dgm:pt modelId="{EABCFB7C-67AB-8447-A883-4E0FD6BBADBC}" type="parTrans" cxnId="{0CA331ED-B426-9F44-8064-6464C88F9F35}">
      <dgm:prSet/>
      <dgm:spPr/>
      <dgm:t>
        <a:bodyPr/>
        <a:lstStyle/>
        <a:p>
          <a:endParaRPr lang="en-US" b="1">
            <a:solidFill>
              <a:schemeClr val="tx1"/>
            </a:solidFill>
          </a:endParaRPr>
        </a:p>
      </dgm:t>
    </dgm:pt>
    <dgm:pt modelId="{0D12A7A1-F85B-8040-B6B9-996C41588088}" type="sibTrans" cxnId="{0CA331ED-B426-9F44-8064-6464C88F9F35}">
      <dgm:prSet/>
      <dgm:spPr/>
      <dgm:t>
        <a:bodyPr/>
        <a:lstStyle/>
        <a:p>
          <a:endParaRPr lang="en-US" b="1">
            <a:solidFill>
              <a:schemeClr val="tx1"/>
            </a:solidFill>
          </a:endParaRPr>
        </a:p>
      </dgm:t>
    </dgm:pt>
    <dgm:pt modelId="{9B3F89F3-842F-254F-B1D5-A7A3F716FB53}">
      <dgm:prSet/>
      <dgm:spPr>
        <a:solidFill>
          <a:schemeClr val="accent3"/>
        </a:solidFill>
      </dgm:spPr>
      <dgm:t>
        <a:bodyPr/>
        <a:lstStyle/>
        <a:p>
          <a:r>
            <a:rPr lang="en-US" b="1"/>
            <a:t>Model Training + Tuning</a:t>
          </a:r>
          <a:endParaRPr lang="en-US" b="1" dirty="0"/>
        </a:p>
      </dgm:t>
    </dgm:pt>
    <dgm:pt modelId="{394ED10C-61EC-844F-B343-B426024A1918}" type="parTrans" cxnId="{375C2B96-5EEB-4042-8F70-B2E3308528C5}">
      <dgm:prSet/>
      <dgm:spPr/>
      <dgm:t>
        <a:bodyPr/>
        <a:lstStyle/>
        <a:p>
          <a:endParaRPr lang="en-US" b="1">
            <a:solidFill>
              <a:schemeClr val="tx1"/>
            </a:solidFill>
          </a:endParaRPr>
        </a:p>
      </dgm:t>
    </dgm:pt>
    <dgm:pt modelId="{CA59CEF4-1835-9243-9CE8-0ECAEE5EFDD3}" type="sibTrans" cxnId="{375C2B96-5EEB-4042-8F70-B2E3308528C5}">
      <dgm:prSet/>
      <dgm:spPr/>
      <dgm:t>
        <a:bodyPr/>
        <a:lstStyle/>
        <a:p>
          <a:endParaRPr lang="en-US" b="1">
            <a:solidFill>
              <a:schemeClr val="tx1"/>
            </a:solidFill>
          </a:endParaRPr>
        </a:p>
      </dgm:t>
    </dgm:pt>
    <dgm:pt modelId="{7181A385-8C0D-5041-B8F4-BC70C052DE1F}">
      <dgm:prSet phldrT="[Text]"/>
      <dgm:spPr>
        <a:solidFill>
          <a:schemeClr val="accent3"/>
        </a:solidFill>
      </dgm:spPr>
      <dgm:t>
        <a:bodyPr/>
        <a:lstStyle/>
        <a:p>
          <a:r>
            <a:rPr lang="en-US" b="1"/>
            <a:t>Featurization</a:t>
          </a:r>
          <a:endParaRPr lang="en-US" b="1" dirty="0"/>
        </a:p>
      </dgm:t>
    </dgm:pt>
    <dgm:pt modelId="{CE358AD0-8A4A-8748-89E6-7A6CD39508CC}" type="parTrans" cxnId="{B5A7547E-F517-2F47-95D9-1A1A38B80F6B}">
      <dgm:prSet/>
      <dgm:spPr/>
      <dgm:t>
        <a:bodyPr/>
        <a:lstStyle/>
        <a:p>
          <a:endParaRPr lang="en-US" b="1">
            <a:solidFill>
              <a:schemeClr val="tx1"/>
            </a:solidFill>
          </a:endParaRPr>
        </a:p>
      </dgm:t>
    </dgm:pt>
    <dgm:pt modelId="{DEB1B512-0E72-6A47-BDCF-F1BB0456A637}" type="sibTrans" cxnId="{B5A7547E-F517-2F47-95D9-1A1A38B80F6B}">
      <dgm:prSet/>
      <dgm:spPr/>
      <dgm:t>
        <a:bodyPr/>
        <a:lstStyle/>
        <a:p>
          <a:endParaRPr lang="en-US" b="1">
            <a:solidFill>
              <a:schemeClr val="tx1"/>
            </a:solidFill>
          </a:endParaRPr>
        </a:p>
      </dgm:t>
    </dgm:pt>
    <dgm:pt modelId="{4A3638EF-787A-6644-860D-8003E9AE2627}">
      <dgm:prSet/>
      <dgm:spPr>
        <a:solidFill>
          <a:schemeClr val="accent3"/>
        </a:solidFill>
      </dgm:spPr>
      <dgm:t>
        <a:bodyPr/>
        <a:lstStyle/>
        <a:p>
          <a:r>
            <a:rPr lang="en-US" b="1"/>
            <a:t>Prediction Generation</a:t>
          </a:r>
          <a:endParaRPr lang="en-US" b="1" dirty="0"/>
        </a:p>
      </dgm:t>
    </dgm:pt>
    <dgm:pt modelId="{3997CD84-C481-294F-953D-AD2F6CB1C49B}" type="parTrans" cxnId="{D63288C6-4F8A-ED47-BC51-1DEF7E2AC7B9}">
      <dgm:prSet/>
      <dgm:spPr/>
      <dgm:t>
        <a:bodyPr/>
        <a:lstStyle/>
        <a:p>
          <a:endParaRPr lang="en-US" b="1">
            <a:solidFill>
              <a:schemeClr val="tx1"/>
            </a:solidFill>
          </a:endParaRPr>
        </a:p>
      </dgm:t>
    </dgm:pt>
    <dgm:pt modelId="{9700D29E-84CD-C546-9D98-FABEEDC2D564}" type="sibTrans" cxnId="{D63288C6-4F8A-ED47-BC51-1DEF7E2AC7B9}">
      <dgm:prSet/>
      <dgm:spPr/>
      <dgm:t>
        <a:bodyPr/>
        <a:lstStyle/>
        <a:p>
          <a:endParaRPr lang="en-US" b="1">
            <a:solidFill>
              <a:schemeClr val="tx1"/>
            </a:solidFill>
          </a:endParaRPr>
        </a:p>
      </dgm:t>
    </dgm:pt>
    <dgm:pt modelId="{EEB541B6-E648-3446-A7C7-739764B5F71C}">
      <dgm:prSet/>
      <dgm:spPr>
        <a:solidFill>
          <a:schemeClr val="accent3"/>
        </a:solidFill>
      </dgm:spPr>
      <dgm:t>
        <a:bodyPr/>
        <a:lstStyle/>
        <a:p>
          <a:r>
            <a:rPr lang="en-US" b="1"/>
            <a:t>Visualization + Analysis</a:t>
          </a:r>
          <a:endParaRPr lang="en-US" b="1" dirty="0"/>
        </a:p>
      </dgm:t>
    </dgm:pt>
    <dgm:pt modelId="{8C469EC5-CD5D-1340-8C89-E568806A7966}" type="parTrans" cxnId="{FCE7A6EB-C2C3-0D49-829D-8D9F10BB7C61}">
      <dgm:prSet/>
      <dgm:spPr/>
      <dgm:t>
        <a:bodyPr/>
        <a:lstStyle/>
        <a:p>
          <a:endParaRPr lang="en-US" b="1">
            <a:solidFill>
              <a:schemeClr val="tx1"/>
            </a:solidFill>
          </a:endParaRPr>
        </a:p>
      </dgm:t>
    </dgm:pt>
    <dgm:pt modelId="{032E9F3B-6696-E94D-99A7-A574BD837239}" type="sibTrans" cxnId="{FCE7A6EB-C2C3-0D49-829D-8D9F10BB7C61}">
      <dgm:prSet/>
      <dgm:spPr/>
      <dgm:t>
        <a:bodyPr/>
        <a:lstStyle/>
        <a:p>
          <a:endParaRPr lang="en-US" b="1">
            <a:solidFill>
              <a:schemeClr val="tx1"/>
            </a:solidFill>
          </a:endParaRPr>
        </a:p>
      </dgm:t>
    </dgm:pt>
    <dgm:pt modelId="{9DF4CEDB-6B4E-7749-9560-C2D61A72EE66}" type="pres">
      <dgm:prSet presAssocID="{C9B85823-A3FC-0646-8904-AB9015F67A49}" presName="Name0" presStyleCnt="0">
        <dgm:presLayoutVars>
          <dgm:dir/>
          <dgm:resizeHandles val="exact"/>
        </dgm:presLayoutVars>
      </dgm:prSet>
      <dgm:spPr/>
    </dgm:pt>
    <dgm:pt modelId="{BB4E2D6F-B6F1-7649-89D6-BF177B7E3307}" type="pres">
      <dgm:prSet presAssocID="{03CEAD0E-54CF-C74A-80E6-FE5B08891538}" presName="parTxOnly" presStyleLbl="node1" presStyleIdx="0" presStyleCnt="5">
        <dgm:presLayoutVars>
          <dgm:bulletEnabled val="1"/>
        </dgm:presLayoutVars>
      </dgm:prSet>
      <dgm:spPr/>
    </dgm:pt>
    <dgm:pt modelId="{BDCED689-8D3A-BE47-9570-97DC7EA1E569}" type="pres">
      <dgm:prSet presAssocID="{0D12A7A1-F85B-8040-B6B9-996C41588088}" presName="parSpace" presStyleCnt="0"/>
      <dgm:spPr/>
    </dgm:pt>
    <dgm:pt modelId="{E42F8DD8-3591-3C4E-98BE-0C53E77E4FA5}" type="pres">
      <dgm:prSet presAssocID="{7181A385-8C0D-5041-B8F4-BC70C052DE1F}" presName="parTxOnly" presStyleLbl="node1" presStyleIdx="1" presStyleCnt="5">
        <dgm:presLayoutVars>
          <dgm:bulletEnabled val="1"/>
        </dgm:presLayoutVars>
      </dgm:prSet>
      <dgm:spPr/>
    </dgm:pt>
    <dgm:pt modelId="{FD316B6A-3329-AA43-ACA0-51BCA5560829}" type="pres">
      <dgm:prSet presAssocID="{DEB1B512-0E72-6A47-BDCF-F1BB0456A637}" presName="parSpace" presStyleCnt="0"/>
      <dgm:spPr/>
    </dgm:pt>
    <dgm:pt modelId="{6CDC93ED-E72A-5D43-ACB4-77A6F74CE136}" type="pres">
      <dgm:prSet presAssocID="{9B3F89F3-842F-254F-B1D5-A7A3F716FB53}" presName="parTxOnly" presStyleLbl="node1" presStyleIdx="2" presStyleCnt="5">
        <dgm:presLayoutVars>
          <dgm:bulletEnabled val="1"/>
        </dgm:presLayoutVars>
      </dgm:prSet>
      <dgm:spPr/>
    </dgm:pt>
    <dgm:pt modelId="{EE463D32-7D76-C04A-8CA8-56126D9EFBFB}" type="pres">
      <dgm:prSet presAssocID="{CA59CEF4-1835-9243-9CE8-0ECAEE5EFDD3}" presName="parSpace" presStyleCnt="0"/>
      <dgm:spPr/>
    </dgm:pt>
    <dgm:pt modelId="{13512349-37E0-604B-9220-A768ADB4D884}" type="pres">
      <dgm:prSet presAssocID="{4A3638EF-787A-6644-860D-8003E9AE2627}" presName="parTxOnly" presStyleLbl="node1" presStyleIdx="3" presStyleCnt="5">
        <dgm:presLayoutVars>
          <dgm:bulletEnabled val="1"/>
        </dgm:presLayoutVars>
      </dgm:prSet>
      <dgm:spPr/>
    </dgm:pt>
    <dgm:pt modelId="{CCAD3954-748C-3548-856C-238642BF3002}" type="pres">
      <dgm:prSet presAssocID="{9700D29E-84CD-C546-9D98-FABEEDC2D564}" presName="parSpace" presStyleCnt="0"/>
      <dgm:spPr/>
    </dgm:pt>
    <dgm:pt modelId="{84A62DAE-97C0-B641-8EDA-E4C930F6B85D}" type="pres">
      <dgm:prSet presAssocID="{EEB541B6-E648-3446-A7C7-739764B5F71C}" presName="parTxOnly" presStyleLbl="node1" presStyleIdx="4" presStyleCnt="5">
        <dgm:presLayoutVars>
          <dgm:bulletEnabled val="1"/>
        </dgm:presLayoutVars>
      </dgm:prSet>
      <dgm:spPr/>
    </dgm:pt>
  </dgm:ptLst>
  <dgm:cxnLst>
    <dgm:cxn modelId="{5BCF490E-A3D5-C941-AFBC-AC50B20E0C8F}" type="presOf" srcId="{9B3F89F3-842F-254F-B1D5-A7A3F716FB53}" destId="{6CDC93ED-E72A-5D43-ACB4-77A6F74CE136}" srcOrd="0" destOrd="0" presId="urn:microsoft.com/office/officeart/2005/8/layout/hChevron3"/>
    <dgm:cxn modelId="{3052CC4C-9F89-9B45-99A0-53FD01FFD974}" type="presOf" srcId="{7181A385-8C0D-5041-B8F4-BC70C052DE1F}" destId="{E42F8DD8-3591-3C4E-98BE-0C53E77E4FA5}" srcOrd="0" destOrd="0" presId="urn:microsoft.com/office/officeart/2005/8/layout/hChevron3"/>
    <dgm:cxn modelId="{4386DE7C-EE33-3849-987F-03238EDA34FC}" type="presOf" srcId="{03CEAD0E-54CF-C74A-80E6-FE5B08891538}" destId="{BB4E2D6F-B6F1-7649-89D6-BF177B7E3307}" srcOrd="0" destOrd="0" presId="urn:microsoft.com/office/officeart/2005/8/layout/hChevron3"/>
    <dgm:cxn modelId="{B5A7547E-F517-2F47-95D9-1A1A38B80F6B}" srcId="{C9B85823-A3FC-0646-8904-AB9015F67A49}" destId="{7181A385-8C0D-5041-B8F4-BC70C052DE1F}" srcOrd="1" destOrd="0" parTransId="{CE358AD0-8A4A-8748-89E6-7A6CD39508CC}" sibTransId="{DEB1B512-0E72-6A47-BDCF-F1BB0456A637}"/>
    <dgm:cxn modelId="{F645B290-0D2A-A340-8070-03E6A95F28F5}" type="presOf" srcId="{4A3638EF-787A-6644-860D-8003E9AE2627}" destId="{13512349-37E0-604B-9220-A768ADB4D884}" srcOrd="0" destOrd="0" presId="urn:microsoft.com/office/officeart/2005/8/layout/hChevron3"/>
    <dgm:cxn modelId="{375C2B96-5EEB-4042-8F70-B2E3308528C5}" srcId="{C9B85823-A3FC-0646-8904-AB9015F67A49}" destId="{9B3F89F3-842F-254F-B1D5-A7A3F716FB53}" srcOrd="2" destOrd="0" parTransId="{394ED10C-61EC-844F-B343-B426024A1918}" sibTransId="{CA59CEF4-1835-9243-9CE8-0ECAEE5EFDD3}"/>
    <dgm:cxn modelId="{D63288C6-4F8A-ED47-BC51-1DEF7E2AC7B9}" srcId="{C9B85823-A3FC-0646-8904-AB9015F67A49}" destId="{4A3638EF-787A-6644-860D-8003E9AE2627}" srcOrd="3" destOrd="0" parTransId="{3997CD84-C481-294F-953D-AD2F6CB1C49B}" sibTransId="{9700D29E-84CD-C546-9D98-FABEEDC2D564}"/>
    <dgm:cxn modelId="{D7DA6CC7-5AE3-8649-BBBC-3509E73D769B}" type="presOf" srcId="{C9B85823-A3FC-0646-8904-AB9015F67A49}" destId="{9DF4CEDB-6B4E-7749-9560-C2D61A72EE66}" srcOrd="0" destOrd="0" presId="urn:microsoft.com/office/officeart/2005/8/layout/hChevron3"/>
    <dgm:cxn modelId="{FCE7A6EB-C2C3-0D49-829D-8D9F10BB7C61}" srcId="{C9B85823-A3FC-0646-8904-AB9015F67A49}" destId="{EEB541B6-E648-3446-A7C7-739764B5F71C}" srcOrd="4" destOrd="0" parTransId="{8C469EC5-CD5D-1340-8C89-E568806A7966}" sibTransId="{032E9F3B-6696-E94D-99A7-A574BD837239}"/>
    <dgm:cxn modelId="{0CA331ED-B426-9F44-8064-6464C88F9F35}" srcId="{C9B85823-A3FC-0646-8904-AB9015F67A49}" destId="{03CEAD0E-54CF-C74A-80E6-FE5B08891538}" srcOrd="0" destOrd="0" parTransId="{EABCFB7C-67AB-8447-A883-4E0FD6BBADBC}" sibTransId="{0D12A7A1-F85B-8040-B6B9-996C41588088}"/>
    <dgm:cxn modelId="{779AE4FF-463B-964C-94A2-B4C7375CD5A3}" type="presOf" srcId="{EEB541B6-E648-3446-A7C7-739764B5F71C}" destId="{84A62DAE-97C0-B641-8EDA-E4C930F6B85D}" srcOrd="0" destOrd="0" presId="urn:microsoft.com/office/officeart/2005/8/layout/hChevron3"/>
    <dgm:cxn modelId="{CEA3D857-2E19-4740-ABF7-6D1F8B4A9EB4}" type="presParOf" srcId="{9DF4CEDB-6B4E-7749-9560-C2D61A72EE66}" destId="{BB4E2D6F-B6F1-7649-89D6-BF177B7E3307}" srcOrd="0" destOrd="0" presId="urn:microsoft.com/office/officeart/2005/8/layout/hChevron3"/>
    <dgm:cxn modelId="{F639DC6F-915C-734E-8FF5-B0483EA2CF6D}" type="presParOf" srcId="{9DF4CEDB-6B4E-7749-9560-C2D61A72EE66}" destId="{BDCED689-8D3A-BE47-9570-97DC7EA1E569}" srcOrd="1" destOrd="0" presId="urn:microsoft.com/office/officeart/2005/8/layout/hChevron3"/>
    <dgm:cxn modelId="{7FD537DA-9936-584C-9BA9-68AF3A995DAB}" type="presParOf" srcId="{9DF4CEDB-6B4E-7749-9560-C2D61A72EE66}" destId="{E42F8DD8-3591-3C4E-98BE-0C53E77E4FA5}" srcOrd="2" destOrd="0" presId="urn:microsoft.com/office/officeart/2005/8/layout/hChevron3"/>
    <dgm:cxn modelId="{43CC1654-0CA2-214E-9B70-0A4B046895FF}" type="presParOf" srcId="{9DF4CEDB-6B4E-7749-9560-C2D61A72EE66}" destId="{FD316B6A-3329-AA43-ACA0-51BCA5560829}" srcOrd="3" destOrd="0" presId="urn:microsoft.com/office/officeart/2005/8/layout/hChevron3"/>
    <dgm:cxn modelId="{5AC0B969-62D5-A44E-A92D-F21ACADF9CE1}" type="presParOf" srcId="{9DF4CEDB-6B4E-7749-9560-C2D61A72EE66}" destId="{6CDC93ED-E72A-5D43-ACB4-77A6F74CE136}" srcOrd="4" destOrd="0" presId="urn:microsoft.com/office/officeart/2005/8/layout/hChevron3"/>
    <dgm:cxn modelId="{AD8189F6-3DBB-2C40-96AF-8ED57E47495A}" type="presParOf" srcId="{9DF4CEDB-6B4E-7749-9560-C2D61A72EE66}" destId="{EE463D32-7D76-C04A-8CA8-56126D9EFBFB}" srcOrd="5" destOrd="0" presId="urn:microsoft.com/office/officeart/2005/8/layout/hChevron3"/>
    <dgm:cxn modelId="{0C5FEFCC-3194-4747-867D-A300B2F5674F}" type="presParOf" srcId="{9DF4CEDB-6B4E-7749-9560-C2D61A72EE66}" destId="{13512349-37E0-604B-9220-A768ADB4D884}" srcOrd="6" destOrd="0" presId="urn:microsoft.com/office/officeart/2005/8/layout/hChevron3"/>
    <dgm:cxn modelId="{4A573029-20C9-AD4C-A058-B72B55D602A4}" type="presParOf" srcId="{9DF4CEDB-6B4E-7749-9560-C2D61A72EE66}" destId="{CCAD3954-748C-3548-856C-238642BF3002}" srcOrd="7" destOrd="0" presId="urn:microsoft.com/office/officeart/2005/8/layout/hChevron3"/>
    <dgm:cxn modelId="{09F22B34-6D16-C145-8951-E440B267F7F2}" type="presParOf" srcId="{9DF4CEDB-6B4E-7749-9560-C2D61A72EE66}" destId="{84A62DAE-97C0-B641-8EDA-E4C930F6B85D}"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E2D6F-B6F1-7649-89D6-BF177B7E3307}">
      <dsp:nvSpPr>
        <dsp:cNvPr id="0" name=""/>
        <dsp:cNvSpPr/>
      </dsp:nvSpPr>
      <dsp:spPr>
        <a:xfrm>
          <a:off x="1394" y="119188"/>
          <a:ext cx="2719783" cy="1087913"/>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b="1" kern="1200"/>
            <a:t>Data Ingestion + Curation</a:t>
          </a:r>
          <a:endParaRPr lang="en-US" sz="1900" b="1" kern="1200" dirty="0"/>
        </a:p>
      </dsp:txBody>
      <dsp:txXfrm>
        <a:off x="1394" y="119188"/>
        <a:ext cx="2447805" cy="1087913"/>
      </dsp:txXfrm>
    </dsp:sp>
    <dsp:sp modelId="{E42F8DD8-3591-3C4E-98BE-0C53E77E4FA5}">
      <dsp:nvSpPr>
        <dsp:cNvPr id="0" name=""/>
        <dsp:cNvSpPr/>
      </dsp:nvSpPr>
      <dsp:spPr>
        <a:xfrm>
          <a:off x="2177221" y="119188"/>
          <a:ext cx="2719783" cy="1087913"/>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b="1" kern="1200"/>
            <a:t>Featurization</a:t>
          </a:r>
          <a:endParaRPr lang="en-US" sz="1900" b="1" kern="1200" dirty="0"/>
        </a:p>
      </dsp:txBody>
      <dsp:txXfrm>
        <a:off x="2721178" y="119188"/>
        <a:ext cx="1631870" cy="1087913"/>
      </dsp:txXfrm>
    </dsp:sp>
    <dsp:sp modelId="{6CDC93ED-E72A-5D43-ACB4-77A6F74CE136}">
      <dsp:nvSpPr>
        <dsp:cNvPr id="0" name=""/>
        <dsp:cNvSpPr/>
      </dsp:nvSpPr>
      <dsp:spPr>
        <a:xfrm>
          <a:off x="4353048" y="119188"/>
          <a:ext cx="2719783" cy="1087913"/>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b="1" kern="1200"/>
            <a:t>Model Training + Tuning</a:t>
          </a:r>
          <a:endParaRPr lang="en-US" sz="1900" b="1" kern="1200" dirty="0"/>
        </a:p>
      </dsp:txBody>
      <dsp:txXfrm>
        <a:off x="4897005" y="119188"/>
        <a:ext cx="1631870" cy="1087913"/>
      </dsp:txXfrm>
    </dsp:sp>
    <dsp:sp modelId="{13512349-37E0-604B-9220-A768ADB4D884}">
      <dsp:nvSpPr>
        <dsp:cNvPr id="0" name=""/>
        <dsp:cNvSpPr/>
      </dsp:nvSpPr>
      <dsp:spPr>
        <a:xfrm>
          <a:off x="6528875" y="119188"/>
          <a:ext cx="2719783" cy="1087913"/>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b="1" kern="1200"/>
            <a:t>Prediction Generation</a:t>
          </a:r>
          <a:endParaRPr lang="en-US" sz="1900" b="1" kern="1200" dirty="0"/>
        </a:p>
      </dsp:txBody>
      <dsp:txXfrm>
        <a:off x="7072832" y="119188"/>
        <a:ext cx="1631870" cy="1087913"/>
      </dsp:txXfrm>
    </dsp:sp>
    <dsp:sp modelId="{84A62DAE-97C0-B641-8EDA-E4C930F6B85D}">
      <dsp:nvSpPr>
        <dsp:cNvPr id="0" name=""/>
        <dsp:cNvSpPr/>
      </dsp:nvSpPr>
      <dsp:spPr>
        <a:xfrm>
          <a:off x="8704701" y="119188"/>
          <a:ext cx="2719783" cy="1087913"/>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b="1" kern="1200"/>
            <a:t>Visualization + Analysis</a:t>
          </a:r>
          <a:endParaRPr lang="en-US" sz="1900" b="1" kern="1200" dirty="0"/>
        </a:p>
      </dsp:txBody>
      <dsp:txXfrm>
        <a:off x="9248658" y="119188"/>
        <a:ext cx="1631870" cy="108791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546886-7928-44CA-8904-A5230575E2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6A11512C-8478-49BC-B285-2AAF8B3902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1B2A96-BB5F-4ED5-875B-6A6993570E21}" type="datetimeFigureOut">
              <a:rPr lang="en-US" smtClean="0">
                <a:latin typeface="Arial" panose="020B0604020202020204" pitchFamily="34" charset="0"/>
              </a:rPr>
              <a:t>9/1/21</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405668A3-D467-48DE-B6D8-00F0613C5F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4050D201-17F0-4C88-853D-1820AACCE5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6EFFA6-8011-4FF4-B9E0-D8E7A2E091C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3591872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E4015774-F19D-4027-A869-B961663C4D31}" type="datetimeFigureOut">
              <a:rPr lang="en-US" smtClean="0"/>
              <a:pPr/>
              <a:t>9/1/21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35C2E0A3-F0CB-49F7-8770-5AB703FF5D27}" type="slidenum">
              <a:rPr lang="en-US" smtClean="0"/>
              <a:pPr/>
              <a:t>‹#›</a:t>
            </a:fld>
            <a:endParaRPr lang="en-US" dirty="0"/>
          </a:p>
        </p:txBody>
      </p:sp>
    </p:spTree>
    <p:extLst>
      <p:ext uri="{BB962C8B-B14F-4D97-AF65-F5344CB8AC3E}">
        <p14:creationId xmlns:p14="http://schemas.microsoft.com/office/powerpoint/2010/main" val="3684149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37452" indent="-283635" eaLnBrk="0" hangingPunct="0">
              <a:defRPr>
                <a:solidFill>
                  <a:schemeClr val="tx1"/>
                </a:solidFill>
                <a:latin typeface="Arial" charset="0"/>
              </a:defRPr>
            </a:lvl2pPr>
            <a:lvl3pPr marL="1134542" indent="-226908" eaLnBrk="0" hangingPunct="0">
              <a:defRPr>
                <a:solidFill>
                  <a:schemeClr val="tx1"/>
                </a:solidFill>
                <a:latin typeface="Arial" charset="0"/>
              </a:defRPr>
            </a:lvl3pPr>
            <a:lvl4pPr marL="1588359" indent="-226908" eaLnBrk="0" hangingPunct="0">
              <a:defRPr>
                <a:solidFill>
                  <a:schemeClr val="tx1"/>
                </a:solidFill>
                <a:latin typeface="Arial" charset="0"/>
              </a:defRPr>
            </a:lvl4pPr>
            <a:lvl5pPr marL="2042175" indent="-226908" eaLnBrk="0" hangingPunct="0">
              <a:defRPr>
                <a:solidFill>
                  <a:schemeClr val="tx1"/>
                </a:solidFill>
                <a:latin typeface="Arial" charset="0"/>
              </a:defRPr>
            </a:lvl5pPr>
            <a:lvl6pPr marL="2495992" indent="-226908" eaLnBrk="0" fontAlgn="base" hangingPunct="0">
              <a:spcBef>
                <a:spcPct val="0"/>
              </a:spcBef>
              <a:spcAft>
                <a:spcPct val="0"/>
              </a:spcAft>
              <a:defRPr>
                <a:solidFill>
                  <a:schemeClr val="tx1"/>
                </a:solidFill>
                <a:latin typeface="Arial" charset="0"/>
              </a:defRPr>
            </a:lvl6pPr>
            <a:lvl7pPr marL="2949809" indent="-226908" eaLnBrk="0" fontAlgn="base" hangingPunct="0">
              <a:spcBef>
                <a:spcPct val="0"/>
              </a:spcBef>
              <a:spcAft>
                <a:spcPct val="0"/>
              </a:spcAft>
              <a:defRPr>
                <a:solidFill>
                  <a:schemeClr val="tx1"/>
                </a:solidFill>
                <a:latin typeface="Arial" charset="0"/>
              </a:defRPr>
            </a:lvl7pPr>
            <a:lvl8pPr marL="3403625" indent="-226908" eaLnBrk="0" fontAlgn="base" hangingPunct="0">
              <a:spcBef>
                <a:spcPct val="0"/>
              </a:spcBef>
              <a:spcAft>
                <a:spcPct val="0"/>
              </a:spcAft>
              <a:defRPr>
                <a:solidFill>
                  <a:schemeClr val="tx1"/>
                </a:solidFill>
                <a:latin typeface="Arial" charset="0"/>
              </a:defRPr>
            </a:lvl8pPr>
            <a:lvl9pPr marL="3857442" indent="-226908" eaLnBrk="0" fontAlgn="base" hangingPunct="0">
              <a:spcBef>
                <a:spcPct val="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C013E0-628E-4FE4-9A0D-A3C31AC61A49}"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10243" name="Rectangle 2"/>
          <p:cNvSpPr>
            <a:spLocks noGrp="1" noRot="1" noChangeAspect="1" noChangeArrowheads="1" noTextEdit="1"/>
          </p:cNvSpPr>
          <p:nvPr>
            <p:ph type="sldImg"/>
          </p:nvPr>
        </p:nvSpPr>
        <p:spPr>
          <a:xfrm>
            <a:off x="379413" y="681038"/>
            <a:ext cx="6191250" cy="3482975"/>
          </a:xfrm>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charset="0"/>
            </a:endParaRPr>
          </a:p>
        </p:txBody>
      </p:sp>
    </p:spTree>
    <p:extLst>
      <p:ext uri="{BB962C8B-B14F-4D97-AF65-F5344CB8AC3E}">
        <p14:creationId xmlns:p14="http://schemas.microsoft.com/office/powerpoint/2010/main" val="312151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will be simply assign a score for each molecule from the virtual screen and rank them.</a:t>
            </a:r>
          </a:p>
          <a:p>
            <a:endParaRPr lang="en-US" dirty="0"/>
          </a:p>
          <a:p>
            <a:r>
              <a:rPr lang="en-US" dirty="0"/>
              <a:t>Next will be a stretch goal – and dependent on resources (e.g. people, time and priorities). </a:t>
            </a:r>
          </a:p>
          <a:p>
            <a:endParaRPr lang="en-US" dirty="0"/>
          </a:p>
          <a:p>
            <a:r>
              <a:rPr lang="en-US" dirty="0"/>
              <a:t>Will need to train autoencoder on ~100K molecules predicted to be best from our initial virtual screen. (potentially do-able, from Kevin or possibly Derek)</a:t>
            </a:r>
          </a:p>
          <a:p>
            <a:r>
              <a:rPr lang="en-US" dirty="0"/>
              <a:t>Will need to be able to call </a:t>
            </a:r>
            <a:r>
              <a:rPr lang="en-US" dirty="0" err="1"/>
              <a:t>ConveyorLC</a:t>
            </a:r>
            <a:r>
              <a:rPr lang="en-US" dirty="0"/>
              <a:t> from the design loop. (extra effort)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F800-FE0E-A944-8AC1-D57C07B352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90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Molecules</a:t>
            </a:r>
          </a:p>
          <a:p>
            <a:r>
              <a:rPr lang="en-US" dirty="0"/>
              <a:t>Cancer target first</a:t>
            </a:r>
          </a:p>
          <a:p>
            <a:r>
              <a:rPr lang="en-US" b="1" dirty="0"/>
              <a:t>Mention that GSK is funding ATOM Fellows in year 4</a:t>
            </a:r>
          </a:p>
        </p:txBody>
      </p:sp>
      <p:sp>
        <p:nvSpPr>
          <p:cNvPr id="4" name="Slide Number Placeholder 3"/>
          <p:cNvSpPr>
            <a:spLocks noGrp="1"/>
          </p:cNvSpPr>
          <p:nvPr>
            <p:ph type="sldNum" sz="quarter" idx="5"/>
          </p:nvPr>
        </p:nvSpPr>
        <p:spPr/>
        <p:txBody>
          <a:bodyPr/>
          <a:lstStyle/>
          <a:p>
            <a:fld id="{35C2E0A3-F0CB-49F7-8770-5AB703FF5D27}" type="slidenum">
              <a:rPr lang="en-US" smtClean="0"/>
              <a:t>4</a:t>
            </a:fld>
            <a:endParaRPr lang="en-US" dirty="0"/>
          </a:p>
        </p:txBody>
      </p:sp>
    </p:spTree>
    <p:extLst>
      <p:ext uri="{BB962C8B-B14F-4D97-AF65-F5344CB8AC3E}">
        <p14:creationId xmlns:p14="http://schemas.microsoft.com/office/powerpoint/2010/main" val="527280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will be simply assign a score for each molecule from the virtual screen and rank them.</a:t>
            </a:r>
          </a:p>
          <a:p>
            <a:endParaRPr lang="en-US" dirty="0"/>
          </a:p>
          <a:p>
            <a:r>
              <a:rPr lang="en-US" dirty="0"/>
              <a:t>Next will be a stretch goal – and dependent on resources (e.g. people, time and priorities). </a:t>
            </a:r>
          </a:p>
          <a:p>
            <a:endParaRPr lang="en-US" dirty="0"/>
          </a:p>
          <a:p>
            <a:r>
              <a:rPr lang="en-US" dirty="0"/>
              <a:t>Will need to train autoencoder on ~100K molecules predicted to be best from our initial virtual screen. (potentially do-able, from Kevin or possibly Derek)</a:t>
            </a:r>
          </a:p>
          <a:p>
            <a:r>
              <a:rPr lang="en-US" dirty="0"/>
              <a:t>Will need to be able to call </a:t>
            </a:r>
            <a:r>
              <a:rPr lang="en-US" dirty="0" err="1"/>
              <a:t>ConveyorLC</a:t>
            </a:r>
            <a:r>
              <a:rPr lang="en-US" dirty="0"/>
              <a:t> from the design loop. (extra effort)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F800-FE0E-A944-8AC1-D57C07B352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6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Operating at LLNL, Cloud, FNL and NIH </a:t>
            </a:r>
            <a:r>
              <a:rPr lang="en-US" dirty="0" err="1"/>
              <a:t>Biowulf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Available on GitHub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 training examples, readily downloadable and in use broadly with groups and in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to closely integrate into </a:t>
            </a:r>
            <a:r>
              <a:rPr lang="en-US" dirty="0" err="1"/>
              <a:t>MoDaC</a:t>
            </a:r>
            <a:r>
              <a:rPr lang="en-US" dirty="0"/>
              <a:t> for easy access to </a:t>
            </a:r>
            <a:r>
              <a:rPr lang="en-US" dirty="0" err="1"/>
              <a:t>MoDaC</a:t>
            </a:r>
            <a:r>
              <a:rPr lang="en-US" dirty="0"/>
              <a:t> data and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AMPL capabilities…</a:t>
            </a:r>
          </a:p>
          <a:p>
            <a:r>
              <a:rPr lang="en-US" dirty="0"/>
              <a:t>Neural Nets (NN) and Random Forest (RF) Models</a:t>
            </a:r>
          </a:p>
          <a:p>
            <a:r>
              <a:rPr lang="en-US" dirty="0"/>
              <a:t>ECFP, MOE descriptor vectors, Mordred descriptor vectors, and Graph Convolution-based features</a:t>
            </a:r>
          </a:p>
          <a:p>
            <a:r>
              <a:rPr lang="en-US" dirty="0"/>
              <a:t>NN: Vary learning rate, # of layers, layer size, dropout rate</a:t>
            </a:r>
          </a:p>
          <a:p>
            <a:r>
              <a:rPr lang="en-US" dirty="0"/>
              <a:t>RF: Vary max depth and number of estimators</a:t>
            </a:r>
          </a:p>
          <a:p>
            <a:r>
              <a:rPr lang="en-US" dirty="0"/>
              <a:t>20,681 total models for 169 Safety and PK datasets</a:t>
            </a:r>
          </a:p>
          <a:p>
            <a:r>
              <a:rPr lang="en-US" dirty="0"/>
              <a:t>15,972 Regression models</a:t>
            </a:r>
          </a:p>
          <a:p>
            <a:r>
              <a:rPr lang="en-US" dirty="0"/>
              <a:t>4,709 Classification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5C2E0A3-F0CB-49F7-8770-5AB703FF5D27}" type="slidenum">
              <a:rPr lang="en-US" smtClean="0"/>
              <a:t>6</a:t>
            </a:fld>
            <a:endParaRPr lang="en-US"/>
          </a:p>
        </p:txBody>
      </p:sp>
    </p:spTree>
    <p:extLst>
      <p:ext uri="{BB962C8B-B14F-4D97-AF65-F5344CB8AC3E}">
        <p14:creationId xmlns:p14="http://schemas.microsoft.com/office/powerpoint/2010/main" val="191923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outcome of ATOM is also building the workforce, preparing the scientists of the future with skills in the integrated discovery environment.  Working with the future leaders is proving out as a very productive interaction for all. </a:t>
            </a:r>
          </a:p>
          <a:p>
            <a:endParaRPr lang="en-US" dirty="0"/>
          </a:p>
          <a:p>
            <a:r>
              <a:rPr lang="en-US" dirty="0"/>
              <a:t>In addition to the ATOM fellows program, which has now been in place for a couple of years, ATOM expanded to include interns this summer – despite the COVID-19 challenge. ATOM was able to virtually host several students in Butler University’s </a:t>
            </a:r>
            <a:r>
              <a:rPr lang="en-US" dirty="0" err="1"/>
              <a:t>pharmD</a:t>
            </a:r>
            <a:r>
              <a:rPr lang="en-US" dirty="0"/>
              <a:t> program and from UC Davis over 8 weeks this summer – working with the public data and released AMPL workflow. It was very impressive to hear what these ATOM interns and their mentors accomplished over the summer where you see a list of projects on the right-hand side. </a:t>
            </a:r>
          </a:p>
          <a:p>
            <a:r>
              <a:rPr lang="en-US" dirty="0"/>
              <a:t>A final important note about these internships is that the idea has its origins with pharma. The relationship between Butler University and Eli Lilly led to the development of these internships as valuable to the industry. </a:t>
            </a:r>
          </a:p>
          <a:p>
            <a:endParaRPr lang="en-US" dirty="0"/>
          </a:p>
          <a:p>
            <a:r>
              <a:rPr lang="en-US" dirty="0"/>
              <a:t>ATOM continues to support trainees in ATOM member labs, with ATOM also now collaborating with the Purdue University Data Mine program where a team of students will work together on data analysis and machine learning applications with AMPL.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2E0A3-F0CB-49F7-8770-5AB703FF5D2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63936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2.ti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00000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5B5A8A8-03D8-45EA-9511-342CAD935998}"/>
              </a:ext>
            </a:extLst>
          </p:cNvPr>
          <p:cNvSpPr>
            <a:spLocks noGrp="1"/>
          </p:cNvSpPr>
          <p:nvPr>
            <p:ph type="subTitle" idx="1"/>
          </p:nvPr>
        </p:nvSpPr>
        <p:spPr>
          <a:xfrm>
            <a:off x="2743200" y="4270379"/>
            <a:ext cx="6680579" cy="1655762"/>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26F36D91-B92B-434B-A88A-43143C5542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38400" y="1882132"/>
            <a:ext cx="7315200" cy="1976767"/>
          </a:xfrm>
          <a:prstGeom prst="rect">
            <a:avLst/>
          </a:prstGeom>
        </p:spPr>
      </p:pic>
      <p:sp>
        <p:nvSpPr>
          <p:cNvPr id="2" name="Title 1">
            <a:extLst>
              <a:ext uri="{FF2B5EF4-FFF2-40B4-BE49-F238E27FC236}">
                <a16:creationId xmlns:a16="http://schemas.microsoft.com/office/drawing/2014/main" id="{10B7692C-4A7C-40B6-9112-1CF4ADB6E9C3}"/>
              </a:ext>
            </a:extLst>
          </p:cNvPr>
          <p:cNvSpPr>
            <a:spLocks noGrp="1"/>
          </p:cNvSpPr>
          <p:nvPr>
            <p:ph type="ctrTitle"/>
          </p:nvPr>
        </p:nvSpPr>
        <p:spPr>
          <a:xfrm>
            <a:off x="2743200" y="3858899"/>
            <a:ext cx="6680579" cy="367879"/>
          </a:xfrm>
        </p:spPr>
        <p:txBody>
          <a:bodyPr anchor="t">
            <a:normAutofit/>
          </a:bodyPr>
          <a:lstStyle>
            <a:lvl1pPr algn="r">
              <a:defRPr sz="2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7575617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67015F-3107-41B5-84DE-8B57750E8062}"/>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5" name="Straight Connector 4">
            <a:extLst>
              <a:ext uri="{FF2B5EF4-FFF2-40B4-BE49-F238E27FC236}">
                <a16:creationId xmlns:a16="http://schemas.microsoft.com/office/drawing/2014/main" id="{2A265D45-5236-405E-97D9-03E84778EC2E}"/>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20489E-2510-44FB-A0EE-F5FBC1863F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9" name="TextBox 8">
            <a:extLst>
              <a:ext uri="{FF2B5EF4-FFF2-40B4-BE49-F238E27FC236}">
                <a16:creationId xmlns:a16="http://schemas.microsoft.com/office/drawing/2014/main" id="{289A12C2-3A42-4830-B040-630ED2FD28F1}"/>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3672081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4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6FDD-1AA9-4B77-9F01-26F1DAAF21C8}"/>
              </a:ext>
            </a:extLst>
          </p:cNvPr>
          <p:cNvSpPr>
            <a:spLocks noGrp="1"/>
          </p:cNvSpPr>
          <p:nvPr>
            <p:ph type="title"/>
          </p:nvPr>
        </p:nvSpPr>
        <p:spPr>
          <a:xfrm>
            <a:off x="839788" y="457200"/>
            <a:ext cx="3932237" cy="1600200"/>
          </a:xfrm>
        </p:spPr>
        <p:txBody>
          <a:bodyPr anchor="t"/>
          <a:lstStyle>
            <a:lvl1pPr>
              <a:defRPr sz="3200">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90B392D-DF01-41DC-A5D7-B9416C38DA4F}"/>
              </a:ext>
            </a:extLst>
          </p:cNvPr>
          <p:cNvSpPr>
            <a:spLocks noGrp="1"/>
          </p:cNvSpPr>
          <p:nvPr>
            <p:ph idx="1"/>
          </p:nvPr>
        </p:nvSpPr>
        <p:spPr>
          <a:xfrm>
            <a:off x="5183188" y="987425"/>
            <a:ext cx="6172200" cy="487362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C82F3D0-BD12-4F0B-A05B-24383F19CB3C}"/>
              </a:ext>
            </a:extLst>
          </p:cNvPr>
          <p:cNvSpPr>
            <a:spLocks noGrp="1"/>
          </p:cNvSpPr>
          <p:nvPr>
            <p:ph type="body" sz="half" idx="2"/>
          </p:nvPr>
        </p:nvSpPr>
        <p:spPr>
          <a:xfrm>
            <a:off x="839788" y="2057400"/>
            <a:ext cx="3932237" cy="3811588"/>
          </a:xfrm>
        </p:spPr>
        <p:txBody>
          <a:bodyPr>
            <a:normAutofit/>
          </a:bodyPr>
          <a:lstStyle>
            <a:lvl1pPr marL="0" indent="0">
              <a:buNone/>
              <a:defRPr sz="2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8B7B3BB-2425-4F67-A08D-B4F169D24AD5}"/>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8" name="Straight Connector 7">
            <a:extLst>
              <a:ext uri="{FF2B5EF4-FFF2-40B4-BE49-F238E27FC236}">
                <a16:creationId xmlns:a16="http://schemas.microsoft.com/office/drawing/2014/main" id="{469346A3-01CF-4810-9867-BD2C1AAF4617}"/>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189B92A-82BA-453D-9947-AC630A37B2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12" name="TextBox 11">
            <a:extLst>
              <a:ext uri="{FF2B5EF4-FFF2-40B4-BE49-F238E27FC236}">
                <a16:creationId xmlns:a16="http://schemas.microsoft.com/office/drawing/2014/main" id="{E318D321-26B1-41E2-B52F-294F618D3101}"/>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3793377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4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A9B0-9481-4CA3-9B8F-692C94FF2FA0}"/>
              </a:ext>
            </a:extLst>
          </p:cNvPr>
          <p:cNvSpPr>
            <a:spLocks noGrp="1"/>
          </p:cNvSpPr>
          <p:nvPr>
            <p:ph type="title"/>
          </p:nvPr>
        </p:nvSpPr>
        <p:spPr>
          <a:xfrm>
            <a:off x="839788" y="457200"/>
            <a:ext cx="3932237" cy="1600200"/>
          </a:xfrm>
        </p:spPr>
        <p:txBody>
          <a:bodyPr anchor="t"/>
          <a:lstStyle>
            <a:lvl1pPr>
              <a:defRPr sz="3200">
                <a:solidFill>
                  <a:schemeClr val="tx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624D5D4-A310-4E03-ABDC-2397533D4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33DD896-4A56-4451-8C82-0C15FBB85918}"/>
              </a:ext>
            </a:extLst>
          </p:cNvPr>
          <p:cNvSpPr>
            <a:spLocks noGrp="1"/>
          </p:cNvSpPr>
          <p:nvPr>
            <p:ph type="body" sz="half" idx="2"/>
          </p:nvPr>
        </p:nvSpPr>
        <p:spPr>
          <a:xfrm>
            <a:off x="839788" y="2057400"/>
            <a:ext cx="3932237" cy="3811588"/>
          </a:xfrm>
        </p:spPr>
        <p:txBody>
          <a:bodyPr>
            <a:normAutofit/>
          </a:bodyPr>
          <a:lstStyle>
            <a:lvl1pPr marL="0" indent="0">
              <a:buNone/>
              <a:defRPr sz="2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27CE2F60-784A-4EEF-84A1-7B4EFC614267}"/>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8" name="Straight Connector 7">
            <a:extLst>
              <a:ext uri="{FF2B5EF4-FFF2-40B4-BE49-F238E27FC236}">
                <a16:creationId xmlns:a16="http://schemas.microsoft.com/office/drawing/2014/main" id="{6EE00496-6153-40EE-BD38-804AB5E439EE}"/>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017A923-52EC-47F1-9960-9D5289B276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12" name="TextBox 11">
            <a:extLst>
              <a:ext uri="{FF2B5EF4-FFF2-40B4-BE49-F238E27FC236}">
                <a16:creationId xmlns:a16="http://schemas.microsoft.com/office/drawing/2014/main" id="{EB0770F9-3D44-4D46-9726-9693F3F0270A}"/>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892963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DFE6581-0F15-485B-BC9A-50274A9D830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
        <p:nvSpPr>
          <p:cNvPr id="15" name="Text Placeholder 14">
            <a:extLst>
              <a:ext uri="{FF2B5EF4-FFF2-40B4-BE49-F238E27FC236}">
                <a16:creationId xmlns:a16="http://schemas.microsoft.com/office/drawing/2014/main" id="{70AD7124-30A5-4284-9CD9-EC88A20CB108}"/>
              </a:ext>
            </a:extLst>
          </p:cNvPr>
          <p:cNvSpPr>
            <a:spLocks noGrp="1"/>
          </p:cNvSpPr>
          <p:nvPr>
            <p:ph type="body" sz="quarter" idx="13"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spTree>
    <p:extLst>
      <p:ext uri="{BB962C8B-B14F-4D97-AF65-F5344CB8AC3E}">
        <p14:creationId xmlns:p14="http://schemas.microsoft.com/office/powerpoint/2010/main" val="3023664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63DD2AD-DB7A-4C69-957D-22FF333A25FB}"/>
              </a:ext>
            </a:extLst>
          </p:cNvPr>
          <p:cNvSpPr>
            <a:spLocks noGrp="1"/>
          </p:cNvSpPr>
          <p:nvPr>
            <p:ph type="body" idx="13"/>
          </p:nvPr>
        </p:nvSpPr>
        <p:spPr>
          <a:xfrm>
            <a:off x="839788" y="1231244"/>
            <a:ext cx="10514012" cy="423714"/>
          </a:xfrm>
        </p:spPr>
        <p:txBody>
          <a:bodyPr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3">
            <a:extLst>
              <a:ext uri="{FF2B5EF4-FFF2-40B4-BE49-F238E27FC236}">
                <a16:creationId xmlns:a16="http://schemas.microsoft.com/office/drawing/2014/main" id="{F1D0A194-075B-4804-BAF1-41A190AAD7AF}"/>
              </a:ext>
            </a:extLst>
          </p:cNvPr>
          <p:cNvSpPr>
            <a:spLocks noGrp="1"/>
          </p:cNvSpPr>
          <p:nvPr>
            <p:ph sz="half" idx="2"/>
          </p:nvPr>
        </p:nvSpPr>
        <p:spPr>
          <a:xfrm>
            <a:off x="839788" y="1715518"/>
            <a:ext cx="10514012"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9C9A875B-E452-44FE-B517-6E0ADBBD8E41}"/>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2" name="Picture 11">
            <a:extLst>
              <a:ext uri="{FF2B5EF4-FFF2-40B4-BE49-F238E27FC236}">
                <a16:creationId xmlns:a16="http://schemas.microsoft.com/office/drawing/2014/main" id="{1125F518-951E-4B1A-84BC-1017D09C6E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3683928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517689"/>
            <a:ext cx="10515600" cy="556099"/>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1BFBDD-58F0-4173-B74E-5DBF38F0C58E}"/>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53FBA51-C64A-422C-8A99-8FD7646D9E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3841325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E8C9C09-68A9-49A2-83E3-4C839A5123DE}"/>
              </a:ext>
            </a:extLst>
          </p:cNvPr>
          <p:cNvSpPr>
            <a:spLocks noGrp="1"/>
          </p:cNvSpPr>
          <p:nvPr>
            <p:ph sz="half" idx="13"/>
          </p:nvPr>
        </p:nvSpPr>
        <p:spPr>
          <a:xfrm>
            <a:off x="838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29685741-BCB8-45FB-A0BE-1FA61B961A1D}"/>
              </a:ext>
            </a:extLst>
          </p:cNvPr>
          <p:cNvSpPr>
            <a:spLocks noGrp="1"/>
          </p:cNvSpPr>
          <p:nvPr>
            <p:ph sz="half" idx="2"/>
          </p:nvPr>
        </p:nvSpPr>
        <p:spPr>
          <a:xfrm>
            <a:off x="6172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4">
            <a:extLst>
              <a:ext uri="{FF2B5EF4-FFF2-40B4-BE49-F238E27FC236}">
                <a16:creationId xmlns:a16="http://schemas.microsoft.com/office/drawing/2014/main" id="{D91553E9-F6B2-4C40-82D4-06F237CF643F}"/>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4" name="Picture 13">
            <a:extLst>
              <a:ext uri="{FF2B5EF4-FFF2-40B4-BE49-F238E27FC236}">
                <a16:creationId xmlns:a16="http://schemas.microsoft.com/office/drawing/2014/main" id="{A85A005C-1E69-460F-A7E6-283B04297B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1790695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63DD2AD-DB7A-4C69-957D-22FF333A25FB}"/>
              </a:ext>
            </a:extLst>
          </p:cNvPr>
          <p:cNvSpPr>
            <a:spLocks noGrp="1"/>
          </p:cNvSpPr>
          <p:nvPr>
            <p:ph type="body" idx="13"/>
          </p:nvPr>
        </p:nvSpPr>
        <p:spPr>
          <a:xfrm>
            <a:off x="839788" y="1231244"/>
            <a:ext cx="5157787" cy="423714"/>
          </a:xfrm>
        </p:spPr>
        <p:txBody>
          <a:bodyPr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3">
            <a:extLst>
              <a:ext uri="{FF2B5EF4-FFF2-40B4-BE49-F238E27FC236}">
                <a16:creationId xmlns:a16="http://schemas.microsoft.com/office/drawing/2014/main" id="{F1D0A194-075B-4804-BAF1-41A190AAD7AF}"/>
              </a:ext>
            </a:extLst>
          </p:cNvPr>
          <p:cNvSpPr>
            <a:spLocks noGrp="1"/>
          </p:cNvSpPr>
          <p:nvPr>
            <p:ph sz="half" idx="2"/>
          </p:nvPr>
        </p:nvSpPr>
        <p:spPr>
          <a:xfrm>
            <a:off x="839788" y="1715518"/>
            <a:ext cx="5157787"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7EE86204-2405-4DA1-B131-02E20F08CFE7}"/>
              </a:ext>
            </a:extLst>
          </p:cNvPr>
          <p:cNvSpPr>
            <a:spLocks noGrp="1"/>
          </p:cNvSpPr>
          <p:nvPr>
            <p:ph type="body" sz="quarter" idx="3"/>
          </p:nvPr>
        </p:nvSpPr>
        <p:spPr>
          <a:xfrm>
            <a:off x="6172200" y="1231244"/>
            <a:ext cx="5183188" cy="423714"/>
          </a:xfrm>
        </p:spPr>
        <p:txBody>
          <a:bodyPr anchor="t"/>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a:extLst>
              <a:ext uri="{FF2B5EF4-FFF2-40B4-BE49-F238E27FC236}">
                <a16:creationId xmlns:a16="http://schemas.microsoft.com/office/drawing/2014/main" id="{95D819D8-83E8-4BE4-AEE3-7E9E8E529F0D}"/>
              </a:ext>
            </a:extLst>
          </p:cNvPr>
          <p:cNvSpPr>
            <a:spLocks noGrp="1"/>
          </p:cNvSpPr>
          <p:nvPr>
            <p:ph sz="quarter" idx="4"/>
          </p:nvPr>
        </p:nvSpPr>
        <p:spPr>
          <a:xfrm>
            <a:off x="6172200" y="1715518"/>
            <a:ext cx="5183188"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9C9A875B-E452-44FE-B517-6E0ADBBD8E41}"/>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6" name="Picture 15">
            <a:extLst>
              <a:ext uri="{FF2B5EF4-FFF2-40B4-BE49-F238E27FC236}">
                <a16:creationId xmlns:a16="http://schemas.microsoft.com/office/drawing/2014/main" id="{B3E8EFE5-7236-45BC-AD0E-8467203AED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2681784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A1C8-B6E7-48B7-A861-501354E15E46}"/>
              </a:ext>
            </a:extLst>
          </p:cNvPr>
          <p:cNvSpPr>
            <a:spLocks noGrp="1"/>
          </p:cNvSpPr>
          <p:nvPr>
            <p:ph type="title" hasCustomPrompt="1"/>
          </p:nvPr>
        </p:nvSpPr>
        <p:spPr>
          <a:xfrm>
            <a:off x="831850" y="1709738"/>
            <a:ext cx="10515600" cy="2852737"/>
          </a:xfrm>
        </p:spPr>
        <p:txBody>
          <a:bodyPr anchor="b">
            <a:normAutofit/>
          </a:bodyPr>
          <a:lstStyle>
            <a:lvl1pPr>
              <a:defRPr sz="5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880F3485-7058-4C71-9F45-2DB53A95B8C9}"/>
              </a:ext>
            </a:extLst>
          </p:cNvPr>
          <p:cNvSpPr>
            <a:spLocks noGrp="1"/>
          </p:cNvSpPr>
          <p:nvPr>
            <p:ph type="body" idx="1"/>
          </p:nvPr>
        </p:nvSpPr>
        <p:spPr>
          <a:xfrm>
            <a:off x="831850" y="4589464"/>
            <a:ext cx="10515600" cy="406486"/>
          </a:xfrm>
        </p:spPr>
        <p:txBody>
          <a:bodyPr>
            <a:normAutofit/>
          </a:bodyPr>
          <a:lstStyle>
            <a:lvl1pPr marL="0" indent="0">
              <a:buNone/>
              <a:defRPr sz="2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16D57A6E-1E2C-417B-8209-FE731F54040C}"/>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79C2FF0C-A97C-44B6-940A-449697538B20}"/>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3D631D7-29B2-4BE8-8278-1EAF8DD79B1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3012461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2F7D28-02EB-4061-A3AA-0BADF8192247}"/>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6" name="Straight Connector 5">
            <a:extLst>
              <a:ext uri="{FF2B5EF4-FFF2-40B4-BE49-F238E27FC236}">
                <a16:creationId xmlns:a16="http://schemas.microsoft.com/office/drawing/2014/main" id="{7432C8CB-E01A-423A-B809-9F27F9F5BD97}"/>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BB7CFE-02D1-4EF6-BD36-CAC546D7534C}"/>
              </a:ext>
            </a:extLst>
          </p:cNvPr>
          <p:cNvCxnSpPr>
            <a:cxnSpLocks/>
          </p:cNvCxnSpPr>
          <p:nvPr userDrawn="1"/>
        </p:nvCxnSpPr>
        <p:spPr>
          <a:xfrm>
            <a:off x="457200" y="11064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4">
            <a:extLst>
              <a:ext uri="{FF2B5EF4-FFF2-40B4-BE49-F238E27FC236}">
                <a16:creationId xmlns:a16="http://schemas.microsoft.com/office/drawing/2014/main" id="{22AE7FFA-44A5-4420-AD34-CAA64438B296}"/>
              </a:ext>
            </a:extLst>
          </p:cNvPr>
          <p:cNvSpPr>
            <a:spLocks noGrp="1"/>
          </p:cNvSpPr>
          <p:nvPr>
            <p:ph type="body" sz="quarter" idx="13" hasCustomPrompt="1"/>
          </p:nvPr>
        </p:nvSpPr>
        <p:spPr>
          <a:xfrm>
            <a:off x="838200" y="713232"/>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sp>
        <p:nvSpPr>
          <p:cNvPr id="12" name="Title 1">
            <a:extLst>
              <a:ext uri="{FF2B5EF4-FFF2-40B4-BE49-F238E27FC236}">
                <a16:creationId xmlns:a16="http://schemas.microsoft.com/office/drawing/2014/main" id="{8F8912B0-CA91-43E9-82A8-9009661EEA0D}"/>
              </a:ext>
            </a:extLst>
          </p:cNvPr>
          <p:cNvSpPr>
            <a:spLocks noGrp="1"/>
          </p:cNvSpPr>
          <p:nvPr>
            <p:ph type="title"/>
          </p:nvPr>
        </p:nvSpPr>
        <p:spPr>
          <a:xfrm>
            <a:off x="838200" y="155448"/>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911B90E8-7454-45E4-9DF5-2006E52A76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208083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6_Title Slide">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6DF27C-022D-49B5-BC42-C5E422B969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0B7692C-4A7C-40B6-9112-1CF4ADB6E9C3}"/>
              </a:ext>
            </a:extLst>
          </p:cNvPr>
          <p:cNvSpPr>
            <a:spLocks noGrp="1"/>
          </p:cNvSpPr>
          <p:nvPr>
            <p:ph type="ctrTitle" hasCustomPrompt="1"/>
          </p:nvPr>
        </p:nvSpPr>
        <p:spPr>
          <a:xfrm>
            <a:off x="457200" y="3674226"/>
            <a:ext cx="5638800" cy="2126070"/>
          </a:xfrm>
        </p:spPr>
        <p:txBody>
          <a:bodyPr anchor="t">
            <a:normAutofit/>
          </a:bodyPr>
          <a:lstStyle>
            <a:lvl1pPr algn="l">
              <a:defRPr sz="5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C5B5A8A8-03D8-45EA-9511-342CAD935998}"/>
              </a:ext>
            </a:extLst>
          </p:cNvPr>
          <p:cNvSpPr>
            <a:spLocks noGrp="1"/>
          </p:cNvSpPr>
          <p:nvPr>
            <p:ph type="subTitle" idx="1"/>
          </p:nvPr>
        </p:nvSpPr>
        <p:spPr>
          <a:xfrm>
            <a:off x="457200" y="5800295"/>
            <a:ext cx="5638800" cy="392683"/>
          </a:xfrm>
        </p:spPr>
        <p:txBody>
          <a:bodyPr>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E8C5295B-F8F6-4ABB-B2E7-5BE217054FA8}"/>
              </a:ext>
            </a:extLst>
          </p:cNvPr>
          <p:cNvSpPr>
            <a:spLocks noGrp="1"/>
          </p:cNvSpPr>
          <p:nvPr>
            <p:ph type="sldNum" sz="quarter" idx="12"/>
          </p:nvPr>
        </p:nvSpPr>
        <p:spPr/>
        <p:txBody>
          <a:bodyPr/>
          <a:lstStyle>
            <a:lvl1pPr>
              <a:defRPr>
                <a:solidFill>
                  <a:schemeClr val="bg1"/>
                </a:solidFill>
              </a:defRPr>
            </a:lvl1pPr>
          </a:lstStyle>
          <a:p>
            <a:fld id="{D5F11FED-66BC-4C03-9016-FD41D1C797D0}" type="slidenum">
              <a:rPr lang="en-US" smtClean="0"/>
              <a:pPr/>
              <a:t>‹#›</a:t>
            </a:fld>
            <a:endParaRPr lang="en-US"/>
          </a:p>
        </p:txBody>
      </p:sp>
      <p:cxnSp>
        <p:nvCxnSpPr>
          <p:cNvPr id="10" name="Straight Connector 9">
            <a:extLst>
              <a:ext uri="{FF2B5EF4-FFF2-40B4-BE49-F238E27FC236}">
                <a16:creationId xmlns:a16="http://schemas.microsoft.com/office/drawing/2014/main" id="{BEA6E73B-E7F4-4C4F-8B68-C47E746F2509}"/>
              </a:ext>
            </a:extLst>
          </p:cNvPr>
          <p:cNvCxnSpPr>
            <a:cxnSpLocks/>
          </p:cNvCxnSpPr>
          <p:nvPr userDrawn="1"/>
        </p:nvCxnSpPr>
        <p:spPr>
          <a:xfrm>
            <a:off x="457200" y="6243851"/>
            <a:ext cx="11201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DC72EFD-1863-416A-BAEA-E09971D336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163457874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67015F-3107-41B5-84DE-8B57750E8062}"/>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5" name="Straight Connector 4">
            <a:extLst>
              <a:ext uri="{FF2B5EF4-FFF2-40B4-BE49-F238E27FC236}">
                <a16:creationId xmlns:a16="http://schemas.microsoft.com/office/drawing/2014/main" id="{2A265D45-5236-405E-97D9-03E84778EC2E}"/>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765034-CD2B-4C03-989F-09CE856381B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2012688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5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6FDD-1AA9-4B77-9F01-26F1DAAF21C8}"/>
              </a:ext>
            </a:extLst>
          </p:cNvPr>
          <p:cNvSpPr>
            <a:spLocks noGrp="1"/>
          </p:cNvSpPr>
          <p:nvPr>
            <p:ph type="title"/>
          </p:nvPr>
        </p:nvSpPr>
        <p:spPr>
          <a:xfrm>
            <a:off x="839788" y="457200"/>
            <a:ext cx="3932237" cy="1600200"/>
          </a:xfrm>
        </p:spPr>
        <p:txBody>
          <a:bodyPr anchor="t"/>
          <a:lstStyle>
            <a:lvl1pPr>
              <a:defRPr sz="3200">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90B392D-DF01-41DC-A5D7-B9416C38DA4F}"/>
              </a:ext>
            </a:extLst>
          </p:cNvPr>
          <p:cNvSpPr>
            <a:spLocks noGrp="1"/>
          </p:cNvSpPr>
          <p:nvPr>
            <p:ph idx="1"/>
          </p:nvPr>
        </p:nvSpPr>
        <p:spPr>
          <a:xfrm>
            <a:off x="5183188" y="987425"/>
            <a:ext cx="6172200" cy="487362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C82F3D0-BD12-4F0B-A05B-24383F19CB3C}"/>
              </a:ext>
            </a:extLst>
          </p:cNvPr>
          <p:cNvSpPr>
            <a:spLocks noGrp="1"/>
          </p:cNvSpPr>
          <p:nvPr>
            <p:ph type="body" sz="half" idx="2"/>
          </p:nvPr>
        </p:nvSpPr>
        <p:spPr>
          <a:xfrm>
            <a:off x="839788" y="2057400"/>
            <a:ext cx="3932237" cy="3811588"/>
          </a:xfrm>
        </p:spPr>
        <p:txBody>
          <a:bodyPr>
            <a:normAutofit/>
          </a:bodyPr>
          <a:lstStyle>
            <a:lvl1pPr marL="0" indent="0">
              <a:buNone/>
              <a:defRPr sz="2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8B7B3BB-2425-4F67-A08D-B4F169D24AD5}"/>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8" name="Straight Connector 7">
            <a:extLst>
              <a:ext uri="{FF2B5EF4-FFF2-40B4-BE49-F238E27FC236}">
                <a16:creationId xmlns:a16="http://schemas.microsoft.com/office/drawing/2014/main" id="{469346A3-01CF-4810-9867-BD2C1AAF4617}"/>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33AD563-885B-48CA-9419-F2E6F1470A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2007655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A9B0-9481-4CA3-9B8F-692C94FF2FA0}"/>
              </a:ext>
            </a:extLst>
          </p:cNvPr>
          <p:cNvSpPr>
            <a:spLocks noGrp="1"/>
          </p:cNvSpPr>
          <p:nvPr>
            <p:ph type="title"/>
          </p:nvPr>
        </p:nvSpPr>
        <p:spPr>
          <a:xfrm>
            <a:off x="839788" y="457200"/>
            <a:ext cx="3932237" cy="1600200"/>
          </a:xfrm>
        </p:spPr>
        <p:txBody>
          <a:bodyPr anchor="t"/>
          <a:lstStyle>
            <a:lvl1pPr>
              <a:defRPr sz="3200">
                <a:solidFill>
                  <a:schemeClr val="tx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624D5D4-A310-4E03-ABDC-2397533D4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33DD896-4A56-4451-8C82-0C15FBB85918}"/>
              </a:ext>
            </a:extLst>
          </p:cNvPr>
          <p:cNvSpPr>
            <a:spLocks noGrp="1"/>
          </p:cNvSpPr>
          <p:nvPr>
            <p:ph type="body" sz="half" idx="2"/>
          </p:nvPr>
        </p:nvSpPr>
        <p:spPr>
          <a:xfrm>
            <a:off x="839788" y="2057400"/>
            <a:ext cx="3932237" cy="3811588"/>
          </a:xfrm>
        </p:spPr>
        <p:txBody>
          <a:bodyPr>
            <a:normAutofit/>
          </a:bodyPr>
          <a:lstStyle>
            <a:lvl1pPr marL="0" indent="0">
              <a:buNone/>
              <a:defRPr sz="2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27CE2F60-784A-4EEF-84A1-7B4EFC614267}"/>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8" name="Straight Connector 7">
            <a:extLst>
              <a:ext uri="{FF2B5EF4-FFF2-40B4-BE49-F238E27FC236}">
                <a16:creationId xmlns:a16="http://schemas.microsoft.com/office/drawing/2014/main" id="{6EE00496-6153-40EE-BD38-804AB5E439EE}"/>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9E1797B-DFA8-4420-B673-0F1F9A4483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2028554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Single Image Title">
    <p:spTree>
      <p:nvGrpSpPr>
        <p:cNvPr id="1" name=""/>
        <p:cNvGrpSpPr/>
        <p:nvPr/>
      </p:nvGrpSpPr>
      <p:grpSpPr>
        <a:xfrm>
          <a:off x="0" y="0"/>
          <a:ext cx="0" cy="0"/>
          <a:chOff x="0" y="0"/>
          <a:chExt cx="0" cy="0"/>
        </a:xfrm>
      </p:grpSpPr>
      <p:sp>
        <p:nvSpPr>
          <p:cNvPr id="4" name="Rectangle 3"/>
          <p:cNvSpPr/>
          <p:nvPr userDrawn="1"/>
        </p:nvSpPr>
        <p:spPr>
          <a:xfrm>
            <a:off x="11624" y="4950823"/>
            <a:ext cx="12180375" cy="1907178"/>
          </a:xfrm>
          <a:prstGeom prst="rect">
            <a:avLst/>
          </a:prstGeom>
          <a:solidFill>
            <a:srgbClr val="144C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p:cNvSpPr/>
          <p:nvPr userDrawn="1"/>
        </p:nvSpPr>
        <p:spPr>
          <a:xfrm>
            <a:off x="0" y="0"/>
            <a:ext cx="12192000" cy="947074"/>
          </a:xfrm>
          <a:prstGeom prst="rect">
            <a:avLst/>
          </a:prstGeom>
          <a:solidFill>
            <a:srgbClr val="144C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80898" name="Rectangle 2"/>
          <p:cNvSpPr>
            <a:spLocks noGrp="1" noChangeArrowheads="1"/>
          </p:cNvSpPr>
          <p:nvPr>
            <p:ph type="ctrTitle"/>
          </p:nvPr>
        </p:nvSpPr>
        <p:spPr>
          <a:xfrm>
            <a:off x="806452" y="4950823"/>
            <a:ext cx="10496549" cy="580710"/>
          </a:xfrm>
          <a:effectLst/>
        </p:spPr>
        <p:txBody>
          <a:bodyPr/>
          <a:lstStyle>
            <a:lvl1pPr>
              <a:lnSpc>
                <a:spcPct val="95000"/>
              </a:lnSpc>
              <a:defRPr sz="2800" b="1" i="0">
                <a:solidFill>
                  <a:schemeClr val="bg1"/>
                </a:solidFill>
                <a:effectLst>
                  <a:outerShdw blurRad="38100" dist="38100" dir="2700000" algn="tl">
                    <a:srgbClr val="000000">
                      <a:alpha val="43137"/>
                    </a:srgbClr>
                  </a:outerShdw>
                </a:effectLst>
                <a:latin typeface="+mn-lt"/>
              </a:defRPr>
            </a:lvl1pPr>
          </a:lstStyle>
          <a:p>
            <a:r>
              <a:rPr lang="en-US"/>
              <a:t>Click to edit Master title style</a:t>
            </a:r>
            <a:endParaRPr lang="en-US" dirty="0"/>
          </a:p>
        </p:txBody>
      </p:sp>
      <p:sp>
        <p:nvSpPr>
          <p:cNvPr id="80899" name="Rectangle 3"/>
          <p:cNvSpPr>
            <a:spLocks noGrp="1" noChangeArrowheads="1"/>
          </p:cNvSpPr>
          <p:nvPr>
            <p:ph type="subTitle" idx="1"/>
          </p:nvPr>
        </p:nvSpPr>
        <p:spPr>
          <a:xfrm>
            <a:off x="806452" y="5523070"/>
            <a:ext cx="10007649" cy="870744"/>
          </a:xfrm>
        </p:spPr>
        <p:txBody>
          <a:bodyPr/>
          <a:lstStyle>
            <a:lvl1pPr marL="0" indent="0">
              <a:lnSpc>
                <a:spcPct val="100000"/>
              </a:lnSpc>
              <a:buFontTx/>
              <a:buNone/>
              <a:defRPr sz="1600">
                <a:solidFill>
                  <a:schemeClr val="bg1"/>
                </a:solidFill>
                <a:effectLst>
                  <a:outerShdw blurRad="38100" dist="38100" dir="2700000" algn="tl">
                    <a:srgbClr val="000000">
                      <a:alpha val="43137"/>
                    </a:srgbClr>
                  </a:outerShdw>
                </a:effectLst>
              </a:defRPr>
            </a:lvl1pPr>
          </a:lstStyle>
          <a:p>
            <a:r>
              <a:rPr lang="en-US"/>
              <a:t>Click to edit Master subtitle style</a:t>
            </a:r>
            <a:endParaRPr lang="en-US" dirty="0"/>
          </a:p>
        </p:txBody>
      </p:sp>
      <p:sp>
        <p:nvSpPr>
          <p:cNvPr id="10" name="TextBox 36"/>
          <p:cNvSpPr txBox="1">
            <a:spLocks noChangeArrowheads="1"/>
          </p:cNvSpPr>
          <p:nvPr userDrawn="1"/>
        </p:nvSpPr>
        <p:spPr bwMode="auto">
          <a:xfrm>
            <a:off x="1231900" y="6387837"/>
            <a:ext cx="108712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6100">
                <a:solidFill>
                  <a:schemeClr val="tx1"/>
                </a:solidFill>
                <a:latin typeface="Arial" charset="0"/>
                <a:ea typeface="MS PGothic" pitchFamily="34" charset="-128"/>
              </a:defRPr>
            </a:lvl1pPr>
            <a:lvl2pPr marL="742950" indent="-285750" eaLnBrk="0" hangingPunct="0">
              <a:defRPr sz="6100">
                <a:solidFill>
                  <a:schemeClr val="tx1"/>
                </a:solidFill>
                <a:latin typeface="Arial" charset="0"/>
                <a:ea typeface="MS PGothic" pitchFamily="34" charset="-128"/>
              </a:defRPr>
            </a:lvl2pPr>
            <a:lvl3pPr marL="1143000" indent="-228600" eaLnBrk="0" hangingPunct="0">
              <a:defRPr sz="6100">
                <a:solidFill>
                  <a:schemeClr val="tx1"/>
                </a:solidFill>
                <a:latin typeface="Arial" charset="0"/>
                <a:ea typeface="MS PGothic" pitchFamily="34" charset="-128"/>
              </a:defRPr>
            </a:lvl3pPr>
            <a:lvl4pPr marL="1600200" indent="-228600" eaLnBrk="0" hangingPunct="0">
              <a:defRPr sz="6100">
                <a:solidFill>
                  <a:schemeClr val="tx1"/>
                </a:solidFill>
                <a:latin typeface="Arial" charset="0"/>
                <a:ea typeface="MS PGothic" pitchFamily="34" charset="-128"/>
              </a:defRPr>
            </a:lvl4pPr>
            <a:lvl5pPr marL="2057400" indent="-228600" eaLnBrk="0" hangingPunct="0">
              <a:defRPr sz="6100">
                <a:solidFill>
                  <a:schemeClr val="tx1"/>
                </a:solidFill>
                <a:latin typeface="Arial" charset="0"/>
                <a:ea typeface="MS PGothic" pitchFamily="34" charset="-128"/>
              </a:defRPr>
            </a:lvl5pPr>
            <a:lvl6pPr marL="2514600" indent="-228600" eaLnBrk="0" fontAlgn="base" hangingPunct="0">
              <a:spcBef>
                <a:spcPct val="0"/>
              </a:spcBef>
              <a:spcAft>
                <a:spcPct val="0"/>
              </a:spcAft>
              <a:defRPr sz="6100">
                <a:solidFill>
                  <a:schemeClr val="tx1"/>
                </a:solidFill>
                <a:latin typeface="Arial" charset="0"/>
                <a:ea typeface="MS PGothic" pitchFamily="34" charset="-128"/>
              </a:defRPr>
            </a:lvl6pPr>
            <a:lvl7pPr marL="2971800" indent="-228600" eaLnBrk="0" fontAlgn="base" hangingPunct="0">
              <a:spcBef>
                <a:spcPct val="0"/>
              </a:spcBef>
              <a:spcAft>
                <a:spcPct val="0"/>
              </a:spcAft>
              <a:defRPr sz="6100">
                <a:solidFill>
                  <a:schemeClr val="tx1"/>
                </a:solidFill>
                <a:latin typeface="Arial" charset="0"/>
                <a:ea typeface="MS PGothic" pitchFamily="34" charset="-128"/>
              </a:defRPr>
            </a:lvl7pPr>
            <a:lvl8pPr marL="3429000" indent="-228600" eaLnBrk="0" fontAlgn="base" hangingPunct="0">
              <a:spcBef>
                <a:spcPct val="0"/>
              </a:spcBef>
              <a:spcAft>
                <a:spcPct val="0"/>
              </a:spcAft>
              <a:defRPr sz="6100">
                <a:solidFill>
                  <a:schemeClr val="tx1"/>
                </a:solidFill>
                <a:latin typeface="Arial" charset="0"/>
                <a:ea typeface="MS PGothic" pitchFamily="34" charset="-128"/>
              </a:defRPr>
            </a:lvl8pPr>
            <a:lvl9pPr marL="3886200" indent="-228600" eaLnBrk="0" fontAlgn="base" hangingPunct="0">
              <a:spcBef>
                <a:spcPct val="0"/>
              </a:spcBef>
              <a:spcAft>
                <a:spcPct val="0"/>
              </a:spcAft>
              <a:defRPr sz="6100">
                <a:solidFill>
                  <a:schemeClr val="tx1"/>
                </a:solidFill>
                <a:latin typeface="Arial" charset="0"/>
                <a:ea typeface="MS PGothic" pitchFamily="34" charset="-128"/>
              </a:defRPr>
            </a:lvl9pPr>
          </a:lstStyle>
          <a:p>
            <a:pPr algn="r" eaLnBrk="1" hangingPunct="1">
              <a:defRPr/>
            </a:pPr>
            <a:r>
              <a:rPr lang="en-US" sz="800" dirty="0">
                <a:solidFill>
                  <a:srgbClr val="214171"/>
                </a:solidFill>
              </a:rPr>
              <a:t>DEPARTMENT OF HEALTH AND HUMAN SERVICES • National Institutes of Health • National Cancer Institute</a:t>
            </a:r>
          </a:p>
          <a:p>
            <a:pPr algn="r" eaLnBrk="1" hangingPunct="1">
              <a:spcBef>
                <a:spcPts val="300"/>
              </a:spcBef>
            </a:pPr>
            <a:r>
              <a:rPr lang="en-US" sz="800" dirty="0">
                <a:solidFill>
                  <a:srgbClr val="214171"/>
                </a:solidFill>
              </a:rPr>
              <a:t>The Frederick National Laboratory is a Federally Funded Research and Development Center operated by </a:t>
            </a:r>
            <a:r>
              <a:rPr lang="en-US" sz="800" dirty="0" err="1">
                <a:solidFill>
                  <a:srgbClr val="214171"/>
                </a:solidFill>
              </a:rPr>
              <a:t>Leidos</a:t>
            </a:r>
            <a:r>
              <a:rPr lang="en-US" sz="800" dirty="0">
                <a:solidFill>
                  <a:srgbClr val="214171"/>
                </a:solidFill>
              </a:rPr>
              <a:t> Biomedical Research, Inc., for the National Cancer Institute</a:t>
            </a:r>
            <a:endParaRPr lang="en-US" sz="900" dirty="0">
              <a:solidFill>
                <a:srgbClr val="214171"/>
              </a:solidFill>
            </a:endParaRP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624" y="947074"/>
            <a:ext cx="12173844" cy="4003749"/>
          </a:xfrm>
          <a:prstGeom prst="rect">
            <a:avLst/>
          </a:prstGeom>
        </p:spPr>
      </p:pic>
      <p:pic>
        <p:nvPicPr>
          <p:cNvPr id="11" name="Picture 10" descr="FNLCR Text Treatment with NCI Subtext" title="FNLCR Text Treatmen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8726" y="140617"/>
            <a:ext cx="3453404" cy="737550"/>
          </a:xfrm>
          <a:prstGeom prst="rect">
            <a:avLst/>
          </a:prstGeom>
        </p:spPr>
      </p:pic>
    </p:spTree>
    <p:extLst>
      <p:ext uri="{BB962C8B-B14F-4D97-AF65-F5344CB8AC3E}">
        <p14:creationId xmlns:p14="http://schemas.microsoft.com/office/powerpoint/2010/main" val="4102943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4" name="Rectangle 3"/>
          <p:cNvSpPr/>
          <p:nvPr userDrawn="1"/>
        </p:nvSpPr>
        <p:spPr>
          <a:xfrm>
            <a:off x="2" y="3724275"/>
            <a:ext cx="11595100" cy="571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 name="Title 1"/>
          <p:cNvSpPr>
            <a:spLocks noGrp="1"/>
          </p:cNvSpPr>
          <p:nvPr>
            <p:ph type="title"/>
          </p:nvPr>
        </p:nvSpPr>
        <p:spPr>
          <a:xfrm>
            <a:off x="963084" y="3911603"/>
            <a:ext cx="10363200" cy="1362075"/>
          </a:xfrm>
        </p:spPr>
        <p:txBody>
          <a:bodyPr anchor="t"/>
          <a:lstStyle>
            <a:lvl1pPr algn="l">
              <a:defRPr sz="1800" b="0" i="0" cap="none" baseline="0">
                <a:solidFill>
                  <a:schemeClr val="tx1"/>
                </a:solidFill>
                <a:effectLst/>
              </a:defRPr>
            </a:lvl1pPr>
          </a:lstStyle>
          <a:p>
            <a:r>
              <a:rPr lang="en-US"/>
              <a:t>Click to edit Master title style</a:t>
            </a:r>
            <a:endParaRPr lang="en-US" dirty="0"/>
          </a:p>
        </p:txBody>
      </p:sp>
      <p:sp>
        <p:nvSpPr>
          <p:cNvPr id="3" name="Text Placeholder 2"/>
          <p:cNvSpPr>
            <a:spLocks noGrp="1"/>
          </p:cNvSpPr>
          <p:nvPr>
            <p:ph type="body" idx="1"/>
          </p:nvPr>
        </p:nvSpPr>
        <p:spPr>
          <a:xfrm>
            <a:off x="963084" y="2144716"/>
            <a:ext cx="10363200" cy="1500187"/>
          </a:xfrm>
        </p:spPr>
        <p:txBody>
          <a:bodyPr anchor="b"/>
          <a:lstStyle>
            <a:lvl1pPr marL="0" indent="0">
              <a:buNone/>
              <a:defRPr sz="2400" b="1" i="0">
                <a:solidFill>
                  <a:srgbClr val="0070C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42894118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a:t>
            </a:r>
          </a:p>
        </p:txBody>
      </p:sp>
      <p:sp>
        <p:nvSpPr>
          <p:cNvPr id="3" name="Rectangle 3"/>
          <p:cNvSpPr>
            <a:spLocks noGrp="1" noChangeArrowheads="1"/>
          </p:cNvSpPr>
          <p:nvPr>
            <p:ph idx="1"/>
          </p:nvPr>
        </p:nvSpPr>
        <p:spPr bwMode="auto">
          <a:xfrm>
            <a:off x="493186" y="1381124"/>
            <a:ext cx="11182417" cy="514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2866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00000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5B5A8A8-03D8-45EA-9511-342CAD935998}"/>
              </a:ext>
            </a:extLst>
          </p:cNvPr>
          <p:cNvSpPr>
            <a:spLocks noGrp="1"/>
          </p:cNvSpPr>
          <p:nvPr>
            <p:ph type="subTitle" idx="1"/>
          </p:nvPr>
        </p:nvSpPr>
        <p:spPr>
          <a:xfrm>
            <a:off x="2743200" y="4270379"/>
            <a:ext cx="6680579" cy="1655762"/>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26F36D91-B92B-434B-A88A-43143C5542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400" y="1882132"/>
            <a:ext cx="7315200" cy="1976767"/>
          </a:xfrm>
          <a:prstGeom prst="rect">
            <a:avLst/>
          </a:prstGeom>
        </p:spPr>
      </p:pic>
      <p:sp>
        <p:nvSpPr>
          <p:cNvPr id="2" name="Title 1">
            <a:extLst>
              <a:ext uri="{FF2B5EF4-FFF2-40B4-BE49-F238E27FC236}">
                <a16:creationId xmlns:a16="http://schemas.microsoft.com/office/drawing/2014/main" id="{10B7692C-4A7C-40B6-9112-1CF4ADB6E9C3}"/>
              </a:ext>
            </a:extLst>
          </p:cNvPr>
          <p:cNvSpPr>
            <a:spLocks noGrp="1"/>
          </p:cNvSpPr>
          <p:nvPr>
            <p:ph type="ctrTitle"/>
          </p:nvPr>
        </p:nvSpPr>
        <p:spPr>
          <a:xfrm>
            <a:off x="2743200" y="3858899"/>
            <a:ext cx="6680579" cy="367879"/>
          </a:xfrm>
        </p:spPr>
        <p:txBody>
          <a:bodyPr anchor="t">
            <a:normAutofit/>
          </a:bodyPr>
          <a:lstStyle>
            <a:lvl1pPr algn="r">
              <a:defRPr sz="2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40760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6_Title Slide">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6DF27C-022D-49B5-BC42-C5E422B969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0B7692C-4A7C-40B6-9112-1CF4ADB6E9C3}"/>
              </a:ext>
            </a:extLst>
          </p:cNvPr>
          <p:cNvSpPr>
            <a:spLocks noGrp="1"/>
          </p:cNvSpPr>
          <p:nvPr>
            <p:ph type="ctrTitle" hasCustomPrompt="1"/>
          </p:nvPr>
        </p:nvSpPr>
        <p:spPr>
          <a:xfrm>
            <a:off x="457200" y="3674226"/>
            <a:ext cx="5638800" cy="2126070"/>
          </a:xfrm>
        </p:spPr>
        <p:txBody>
          <a:bodyPr anchor="t">
            <a:normAutofit/>
          </a:bodyPr>
          <a:lstStyle>
            <a:lvl1pPr algn="l">
              <a:defRPr sz="5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C5B5A8A8-03D8-45EA-9511-342CAD935998}"/>
              </a:ext>
            </a:extLst>
          </p:cNvPr>
          <p:cNvSpPr>
            <a:spLocks noGrp="1"/>
          </p:cNvSpPr>
          <p:nvPr>
            <p:ph type="subTitle" idx="1"/>
          </p:nvPr>
        </p:nvSpPr>
        <p:spPr>
          <a:xfrm>
            <a:off x="457200" y="5800295"/>
            <a:ext cx="5638800" cy="392683"/>
          </a:xfrm>
        </p:spPr>
        <p:txBody>
          <a:bodyPr>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E8C5295B-F8F6-4ABB-B2E7-5BE217054FA8}"/>
              </a:ext>
            </a:extLst>
          </p:cNvPr>
          <p:cNvSpPr>
            <a:spLocks noGrp="1"/>
          </p:cNvSpPr>
          <p:nvPr>
            <p:ph type="sldNum" sz="quarter" idx="12"/>
          </p:nvPr>
        </p:nvSpPr>
        <p:spPr/>
        <p:txBody>
          <a:bodyPr/>
          <a:lstStyle>
            <a:lvl1pPr>
              <a:defRPr>
                <a:solidFill>
                  <a:schemeClr val="bg1"/>
                </a:solidFill>
              </a:defRPr>
            </a:lvl1pPr>
          </a:lstStyle>
          <a:p>
            <a:fld id="{D5F11FED-66BC-4C03-9016-FD41D1C797D0}" type="slidenum">
              <a:rPr lang="en-US" smtClean="0"/>
              <a:pPr/>
              <a:t>‹#›</a:t>
            </a:fld>
            <a:endParaRPr lang="en-US"/>
          </a:p>
        </p:txBody>
      </p:sp>
      <p:cxnSp>
        <p:nvCxnSpPr>
          <p:cNvPr id="10" name="Straight Connector 9">
            <a:extLst>
              <a:ext uri="{FF2B5EF4-FFF2-40B4-BE49-F238E27FC236}">
                <a16:creationId xmlns:a16="http://schemas.microsoft.com/office/drawing/2014/main" id="{BEA6E73B-E7F4-4C4F-8B68-C47E746F2509}"/>
              </a:ext>
            </a:extLst>
          </p:cNvPr>
          <p:cNvCxnSpPr>
            <a:cxnSpLocks/>
          </p:cNvCxnSpPr>
          <p:nvPr userDrawn="1"/>
        </p:nvCxnSpPr>
        <p:spPr>
          <a:xfrm>
            <a:off x="457200" y="6243851"/>
            <a:ext cx="11201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DC72EFD-1863-416A-BAEA-E09971D3367D}"/>
              </a:ext>
            </a:extLst>
          </p:cNvPr>
          <p:cNvPicPr>
            <a:picLocks noChangeAspect="1"/>
          </p:cNvPicPr>
          <p:nvPr userDrawn="1"/>
        </p:nvPicPr>
        <p:blipFill>
          <a:blip r:embed="rId3"/>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19005221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70AD7124-30A5-4284-9CD9-EC88A20CB108}"/>
              </a:ext>
            </a:extLst>
          </p:cNvPr>
          <p:cNvSpPr>
            <a:spLocks noGrp="1"/>
          </p:cNvSpPr>
          <p:nvPr>
            <p:ph type="body" sz="quarter" idx="13"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0" name="Picture 9">
            <a:extLst>
              <a:ext uri="{FF2B5EF4-FFF2-40B4-BE49-F238E27FC236}">
                <a16:creationId xmlns:a16="http://schemas.microsoft.com/office/drawing/2014/main" id="{5D4F3FCB-C698-430E-984D-22FB15E319EF}"/>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1236324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63DD2AD-DB7A-4C69-957D-22FF333A25FB}"/>
              </a:ext>
            </a:extLst>
          </p:cNvPr>
          <p:cNvSpPr>
            <a:spLocks noGrp="1"/>
          </p:cNvSpPr>
          <p:nvPr>
            <p:ph type="body" idx="13"/>
          </p:nvPr>
        </p:nvSpPr>
        <p:spPr>
          <a:xfrm>
            <a:off x="839788" y="1231244"/>
            <a:ext cx="10514012" cy="423714"/>
          </a:xfrm>
        </p:spPr>
        <p:txBody>
          <a:bodyPr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F1D0A194-075B-4804-BAF1-41A190AAD7AF}"/>
              </a:ext>
            </a:extLst>
          </p:cNvPr>
          <p:cNvSpPr>
            <a:spLocks noGrp="1"/>
          </p:cNvSpPr>
          <p:nvPr>
            <p:ph sz="half" idx="2"/>
          </p:nvPr>
        </p:nvSpPr>
        <p:spPr>
          <a:xfrm>
            <a:off x="839788" y="1715518"/>
            <a:ext cx="10514012"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9C9A875B-E452-44FE-B517-6E0ADBBD8E41}"/>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2" name="Picture 11">
            <a:extLst>
              <a:ext uri="{FF2B5EF4-FFF2-40B4-BE49-F238E27FC236}">
                <a16:creationId xmlns:a16="http://schemas.microsoft.com/office/drawing/2014/main" id="{9FAE58CD-B6A9-4406-9536-5DB65D2BC998}"/>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504515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70AD7124-30A5-4284-9CD9-EC88A20CB108}"/>
              </a:ext>
            </a:extLst>
          </p:cNvPr>
          <p:cNvSpPr>
            <a:spLocks noGrp="1"/>
          </p:cNvSpPr>
          <p:nvPr>
            <p:ph type="body" sz="quarter" idx="13"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0" name="Picture 9">
            <a:extLst>
              <a:ext uri="{FF2B5EF4-FFF2-40B4-BE49-F238E27FC236}">
                <a16:creationId xmlns:a16="http://schemas.microsoft.com/office/drawing/2014/main" id="{5D4F3FCB-C698-430E-984D-22FB15E319E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12" name="TextBox 11">
            <a:extLst>
              <a:ext uri="{FF2B5EF4-FFF2-40B4-BE49-F238E27FC236}">
                <a16:creationId xmlns:a16="http://schemas.microsoft.com/office/drawing/2014/main" id="{EB5703A8-0A43-4933-AFF6-4FCF014884C7}"/>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2752600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517689"/>
            <a:ext cx="10515600" cy="556099"/>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1BFBDD-58F0-4173-B74E-5DBF38F0C58E}"/>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98EBD70-76A2-4EB3-ABDF-AB3EFFF12BCA}"/>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4085755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E8C9C09-68A9-49A2-83E3-4C839A5123DE}"/>
              </a:ext>
            </a:extLst>
          </p:cNvPr>
          <p:cNvSpPr>
            <a:spLocks noGrp="1"/>
          </p:cNvSpPr>
          <p:nvPr>
            <p:ph sz="half" idx="13"/>
          </p:nvPr>
        </p:nvSpPr>
        <p:spPr>
          <a:xfrm>
            <a:off x="838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29685741-BCB8-45FB-A0BE-1FA61B961A1D}"/>
              </a:ext>
            </a:extLst>
          </p:cNvPr>
          <p:cNvSpPr>
            <a:spLocks noGrp="1"/>
          </p:cNvSpPr>
          <p:nvPr>
            <p:ph sz="half" idx="2"/>
          </p:nvPr>
        </p:nvSpPr>
        <p:spPr>
          <a:xfrm>
            <a:off x="6172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4">
            <a:extLst>
              <a:ext uri="{FF2B5EF4-FFF2-40B4-BE49-F238E27FC236}">
                <a16:creationId xmlns:a16="http://schemas.microsoft.com/office/drawing/2014/main" id="{D91553E9-F6B2-4C40-82D4-06F237CF643F}"/>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5" name="Picture 14">
            <a:extLst>
              <a:ext uri="{FF2B5EF4-FFF2-40B4-BE49-F238E27FC236}">
                <a16:creationId xmlns:a16="http://schemas.microsoft.com/office/drawing/2014/main" id="{F851FD4F-3674-4213-816A-56B477B5D610}"/>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1097889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63DD2AD-DB7A-4C69-957D-22FF333A25FB}"/>
              </a:ext>
            </a:extLst>
          </p:cNvPr>
          <p:cNvSpPr>
            <a:spLocks noGrp="1"/>
          </p:cNvSpPr>
          <p:nvPr>
            <p:ph type="body" idx="13"/>
          </p:nvPr>
        </p:nvSpPr>
        <p:spPr>
          <a:xfrm>
            <a:off x="839788" y="1231244"/>
            <a:ext cx="5157787" cy="423714"/>
          </a:xfrm>
        </p:spPr>
        <p:txBody>
          <a:bodyPr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F1D0A194-075B-4804-BAF1-41A190AAD7AF}"/>
              </a:ext>
            </a:extLst>
          </p:cNvPr>
          <p:cNvSpPr>
            <a:spLocks noGrp="1"/>
          </p:cNvSpPr>
          <p:nvPr>
            <p:ph sz="half" idx="2"/>
          </p:nvPr>
        </p:nvSpPr>
        <p:spPr>
          <a:xfrm>
            <a:off x="839788" y="1715518"/>
            <a:ext cx="5157787"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7EE86204-2405-4DA1-B131-02E20F08CFE7}"/>
              </a:ext>
            </a:extLst>
          </p:cNvPr>
          <p:cNvSpPr>
            <a:spLocks noGrp="1"/>
          </p:cNvSpPr>
          <p:nvPr>
            <p:ph type="body" sz="quarter" idx="3"/>
          </p:nvPr>
        </p:nvSpPr>
        <p:spPr>
          <a:xfrm>
            <a:off x="6172200" y="1231244"/>
            <a:ext cx="5183188" cy="423714"/>
          </a:xfrm>
        </p:spPr>
        <p:txBody>
          <a:bodyPr anchor="t"/>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95D819D8-83E8-4BE4-AEE3-7E9E8E529F0D}"/>
              </a:ext>
            </a:extLst>
          </p:cNvPr>
          <p:cNvSpPr>
            <a:spLocks noGrp="1"/>
          </p:cNvSpPr>
          <p:nvPr>
            <p:ph sz="quarter" idx="4"/>
          </p:nvPr>
        </p:nvSpPr>
        <p:spPr>
          <a:xfrm>
            <a:off x="6172200" y="1715518"/>
            <a:ext cx="5183188"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9C9A875B-E452-44FE-B517-6E0ADBBD8E41}"/>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7" name="Picture 16">
            <a:extLst>
              <a:ext uri="{FF2B5EF4-FFF2-40B4-BE49-F238E27FC236}">
                <a16:creationId xmlns:a16="http://schemas.microsoft.com/office/drawing/2014/main" id="{EEB900B0-050C-4509-B69C-6B94556D5049}"/>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32317510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A1C8-B6E7-48B7-A861-501354E15E46}"/>
              </a:ext>
            </a:extLst>
          </p:cNvPr>
          <p:cNvSpPr>
            <a:spLocks noGrp="1"/>
          </p:cNvSpPr>
          <p:nvPr>
            <p:ph type="title" hasCustomPrompt="1"/>
          </p:nvPr>
        </p:nvSpPr>
        <p:spPr>
          <a:xfrm>
            <a:off x="831850" y="1709738"/>
            <a:ext cx="10515600" cy="2852737"/>
          </a:xfrm>
        </p:spPr>
        <p:txBody>
          <a:bodyPr anchor="b">
            <a:normAutofit/>
          </a:bodyPr>
          <a:lstStyle>
            <a:lvl1pPr>
              <a:defRPr sz="5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880F3485-7058-4C71-9F45-2DB53A95B8C9}"/>
              </a:ext>
            </a:extLst>
          </p:cNvPr>
          <p:cNvSpPr>
            <a:spLocks noGrp="1"/>
          </p:cNvSpPr>
          <p:nvPr>
            <p:ph type="body" idx="1"/>
          </p:nvPr>
        </p:nvSpPr>
        <p:spPr>
          <a:xfrm>
            <a:off x="831850" y="4589464"/>
            <a:ext cx="10515600" cy="406486"/>
          </a:xfrm>
        </p:spPr>
        <p:txBody>
          <a:bodyPr>
            <a:normAutofit/>
          </a:bodyPr>
          <a:lstStyle>
            <a:lvl1pPr marL="0" indent="0">
              <a:buNone/>
              <a:defRPr sz="2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16D57A6E-1E2C-417B-8209-FE731F54040C}"/>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79C2FF0C-A97C-44B6-940A-449697538B20}"/>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8144A22-4C61-4FC8-A3BA-C540D544F9EC}"/>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42731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2F7D28-02EB-4061-A3AA-0BADF8192247}"/>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6" name="Straight Connector 5">
            <a:extLst>
              <a:ext uri="{FF2B5EF4-FFF2-40B4-BE49-F238E27FC236}">
                <a16:creationId xmlns:a16="http://schemas.microsoft.com/office/drawing/2014/main" id="{7432C8CB-E01A-423A-B809-9F27F9F5BD97}"/>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BB7CFE-02D1-4EF6-BD36-CAC546D7534C}"/>
              </a:ext>
            </a:extLst>
          </p:cNvPr>
          <p:cNvCxnSpPr>
            <a:cxnSpLocks/>
          </p:cNvCxnSpPr>
          <p:nvPr userDrawn="1"/>
        </p:nvCxnSpPr>
        <p:spPr>
          <a:xfrm>
            <a:off x="457200" y="11064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4">
            <a:extLst>
              <a:ext uri="{FF2B5EF4-FFF2-40B4-BE49-F238E27FC236}">
                <a16:creationId xmlns:a16="http://schemas.microsoft.com/office/drawing/2014/main" id="{22AE7FFA-44A5-4420-AD34-CAA64438B296}"/>
              </a:ext>
            </a:extLst>
          </p:cNvPr>
          <p:cNvSpPr>
            <a:spLocks noGrp="1"/>
          </p:cNvSpPr>
          <p:nvPr>
            <p:ph type="body" sz="quarter" idx="13" hasCustomPrompt="1"/>
          </p:nvPr>
        </p:nvSpPr>
        <p:spPr>
          <a:xfrm>
            <a:off x="838200" y="713232"/>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sp>
        <p:nvSpPr>
          <p:cNvPr id="12" name="Title 1">
            <a:extLst>
              <a:ext uri="{FF2B5EF4-FFF2-40B4-BE49-F238E27FC236}">
                <a16:creationId xmlns:a16="http://schemas.microsoft.com/office/drawing/2014/main" id="{8F8912B0-CA91-43E9-82A8-9009661EEA0D}"/>
              </a:ext>
            </a:extLst>
          </p:cNvPr>
          <p:cNvSpPr>
            <a:spLocks noGrp="1"/>
          </p:cNvSpPr>
          <p:nvPr>
            <p:ph type="title"/>
          </p:nvPr>
        </p:nvSpPr>
        <p:spPr>
          <a:xfrm>
            <a:off x="838200" y="155448"/>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2A413261-432A-4911-9B95-7A28F8FCA599}"/>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4203167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67015F-3107-41B5-84DE-8B57750E8062}"/>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5" name="Straight Connector 4">
            <a:extLst>
              <a:ext uri="{FF2B5EF4-FFF2-40B4-BE49-F238E27FC236}">
                <a16:creationId xmlns:a16="http://schemas.microsoft.com/office/drawing/2014/main" id="{2A265D45-5236-405E-97D9-03E84778EC2E}"/>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20489E-2510-44FB-A0EE-F5FBC1863FC0}"/>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2227475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4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6FDD-1AA9-4B77-9F01-26F1DAAF21C8}"/>
              </a:ext>
            </a:extLst>
          </p:cNvPr>
          <p:cNvSpPr>
            <a:spLocks noGrp="1"/>
          </p:cNvSpPr>
          <p:nvPr>
            <p:ph type="title"/>
          </p:nvPr>
        </p:nvSpPr>
        <p:spPr>
          <a:xfrm>
            <a:off x="839788" y="457200"/>
            <a:ext cx="3932237" cy="1600200"/>
          </a:xfrm>
        </p:spPr>
        <p:txBody>
          <a:bodyPr anchor="t"/>
          <a:lstStyle>
            <a:lvl1pPr>
              <a:defRPr sz="3200">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90B392D-DF01-41DC-A5D7-B9416C38DA4F}"/>
              </a:ext>
            </a:extLst>
          </p:cNvPr>
          <p:cNvSpPr>
            <a:spLocks noGrp="1"/>
          </p:cNvSpPr>
          <p:nvPr>
            <p:ph idx="1"/>
          </p:nvPr>
        </p:nvSpPr>
        <p:spPr>
          <a:xfrm>
            <a:off x="5183188" y="987425"/>
            <a:ext cx="6172200" cy="487362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C82F3D0-BD12-4F0B-A05B-24383F19CB3C}"/>
              </a:ext>
            </a:extLst>
          </p:cNvPr>
          <p:cNvSpPr>
            <a:spLocks noGrp="1"/>
          </p:cNvSpPr>
          <p:nvPr>
            <p:ph type="body" sz="half" idx="2"/>
          </p:nvPr>
        </p:nvSpPr>
        <p:spPr>
          <a:xfrm>
            <a:off x="839788" y="2057400"/>
            <a:ext cx="3932237" cy="3811588"/>
          </a:xfrm>
        </p:spPr>
        <p:txBody>
          <a:bodyPr>
            <a:normAutofit/>
          </a:bodyPr>
          <a:lstStyle>
            <a:lvl1pPr marL="0" indent="0">
              <a:buNone/>
              <a:defRPr sz="2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18B7B3BB-2425-4F67-A08D-B4F169D24AD5}"/>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8" name="Straight Connector 7">
            <a:extLst>
              <a:ext uri="{FF2B5EF4-FFF2-40B4-BE49-F238E27FC236}">
                <a16:creationId xmlns:a16="http://schemas.microsoft.com/office/drawing/2014/main" id="{469346A3-01CF-4810-9867-BD2C1AAF4617}"/>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189B92A-82BA-453D-9947-AC630A37B224}"/>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34499284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4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A9B0-9481-4CA3-9B8F-692C94FF2FA0}"/>
              </a:ext>
            </a:extLst>
          </p:cNvPr>
          <p:cNvSpPr>
            <a:spLocks noGrp="1"/>
          </p:cNvSpPr>
          <p:nvPr>
            <p:ph type="title"/>
          </p:nvPr>
        </p:nvSpPr>
        <p:spPr>
          <a:xfrm>
            <a:off x="839788" y="457200"/>
            <a:ext cx="3932237" cy="1600200"/>
          </a:xfrm>
        </p:spPr>
        <p:txBody>
          <a:bodyPr anchor="t"/>
          <a:lstStyle>
            <a:lvl1pPr>
              <a:defRPr sz="3200">
                <a:solidFill>
                  <a:schemeClr val="tx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624D5D4-A310-4E03-ABDC-2397533D4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33DD896-4A56-4451-8C82-0C15FBB85918}"/>
              </a:ext>
            </a:extLst>
          </p:cNvPr>
          <p:cNvSpPr>
            <a:spLocks noGrp="1"/>
          </p:cNvSpPr>
          <p:nvPr>
            <p:ph type="body" sz="half" idx="2"/>
          </p:nvPr>
        </p:nvSpPr>
        <p:spPr>
          <a:xfrm>
            <a:off x="839788" y="2057400"/>
            <a:ext cx="3932237" cy="3811588"/>
          </a:xfrm>
        </p:spPr>
        <p:txBody>
          <a:bodyPr>
            <a:normAutofit/>
          </a:bodyPr>
          <a:lstStyle>
            <a:lvl1pPr marL="0" indent="0">
              <a:buNone/>
              <a:defRPr sz="2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27CE2F60-784A-4EEF-84A1-7B4EFC614267}"/>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8" name="Straight Connector 7">
            <a:extLst>
              <a:ext uri="{FF2B5EF4-FFF2-40B4-BE49-F238E27FC236}">
                <a16:creationId xmlns:a16="http://schemas.microsoft.com/office/drawing/2014/main" id="{6EE00496-6153-40EE-BD38-804AB5E439EE}"/>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017A923-52EC-47F1-9960-9D5289B27690}"/>
              </a:ext>
            </a:extLst>
          </p:cNvPr>
          <p:cNvPicPr>
            <a:picLocks noChangeAspect="1"/>
          </p:cNvPicPr>
          <p:nvPr userDrawn="1"/>
        </p:nvPicPr>
        <p:blipFill>
          <a:blip r:embed="rId2"/>
          <a:stretch>
            <a:fillRect/>
          </a:stretch>
        </p:blipFill>
        <p:spPr>
          <a:xfrm>
            <a:off x="457200" y="6382571"/>
            <a:ext cx="1271890" cy="294840"/>
          </a:xfrm>
          <a:prstGeom prst="rect">
            <a:avLst/>
          </a:prstGeom>
        </p:spPr>
      </p:pic>
    </p:spTree>
    <p:extLst>
      <p:ext uri="{BB962C8B-B14F-4D97-AF65-F5344CB8AC3E}">
        <p14:creationId xmlns:p14="http://schemas.microsoft.com/office/powerpoint/2010/main" val="21031469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DFE6581-0F15-485B-BC9A-50274A9D8301}"/>
              </a:ext>
            </a:extLst>
          </p:cNvPr>
          <p:cNvPicPr>
            <a:picLocks noChangeAspect="1"/>
          </p:cNvPicPr>
          <p:nvPr userDrawn="1"/>
        </p:nvPicPr>
        <p:blipFill>
          <a:blip r:embed="rId2"/>
          <a:stretch>
            <a:fillRect/>
          </a:stretch>
        </p:blipFill>
        <p:spPr>
          <a:xfrm>
            <a:off x="457200" y="6391492"/>
            <a:ext cx="1271890" cy="294840"/>
          </a:xfrm>
          <a:prstGeom prst="rect">
            <a:avLst/>
          </a:prstGeom>
        </p:spPr>
      </p:pic>
      <p:sp>
        <p:nvSpPr>
          <p:cNvPr id="15" name="Text Placeholder 14">
            <a:extLst>
              <a:ext uri="{FF2B5EF4-FFF2-40B4-BE49-F238E27FC236}">
                <a16:creationId xmlns:a16="http://schemas.microsoft.com/office/drawing/2014/main" id="{70AD7124-30A5-4284-9CD9-EC88A20CB108}"/>
              </a:ext>
            </a:extLst>
          </p:cNvPr>
          <p:cNvSpPr>
            <a:spLocks noGrp="1"/>
          </p:cNvSpPr>
          <p:nvPr>
            <p:ph type="body" sz="quarter" idx="13"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spTree>
    <p:extLst>
      <p:ext uri="{BB962C8B-B14F-4D97-AF65-F5344CB8AC3E}">
        <p14:creationId xmlns:p14="http://schemas.microsoft.com/office/powerpoint/2010/main" val="2682397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63DD2AD-DB7A-4C69-957D-22FF333A25FB}"/>
              </a:ext>
            </a:extLst>
          </p:cNvPr>
          <p:cNvSpPr>
            <a:spLocks noGrp="1"/>
          </p:cNvSpPr>
          <p:nvPr>
            <p:ph type="body" idx="13"/>
          </p:nvPr>
        </p:nvSpPr>
        <p:spPr>
          <a:xfrm>
            <a:off x="839788" y="1231244"/>
            <a:ext cx="10514012" cy="423714"/>
          </a:xfrm>
        </p:spPr>
        <p:txBody>
          <a:bodyPr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F1D0A194-075B-4804-BAF1-41A190AAD7AF}"/>
              </a:ext>
            </a:extLst>
          </p:cNvPr>
          <p:cNvSpPr>
            <a:spLocks noGrp="1"/>
          </p:cNvSpPr>
          <p:nvPr>
            <p:ph sz="half" idx="2"/>
          </p:nvPr>
        </p:nvSpPr>
        <p:spPr>
          <a:xfrm>
            <a:off x="839788" y="1715518"/>
            <a:ext cx="10514012"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9C9A875B-E452-44FE-B517-6E0ADBBD8E41}"/>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2" name="Picture 11">
            <a:extLst>
              <a:ext uri="{FF2B5EF4-FFF2-40B4-BE49-F238E27FC236}">
                <a16:creationId xmlns:a16="http://schemas.microsoft.com/office/drawing/2014/main" id="{1125F518-951E-4B1A-84BC-1017D09C6E52}"/>
              </a:ext>
            </a:extLst>
          </p:cNvPr>
          <p:cNvPicPr>
            <a:picLocks noChangeAspect="1"/>
          </p:cNvPicPr>
          <p:nvPr userDrawn="1"/>
        </p:nvPicPr>
        <p:blipFill>
          <a:blip r:embed="rId2"/>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219307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63DD2AD-DB7A-4C69-957D-22FF333A25FB}"/>
              </a:ext>
            </a:extLst>
          </p:cNvPr>
          <p:cNvSpPr>
            <a:spLocks noGrp="1"/>
          </p:cNvSpPr>
          <p:nvPr>
            <p:ph type="body" idx="13"/>
          </p:nvPr>
        </p:nvSpPr>
        <p:spPr>
          <a:xfrm>
            <a:off x="839788" y="1231244"/>
            <a:ext cx="10514012" cy="423714"/>
          </a:xfrm>
        </p:spPr>
        <p:txBody>
          <a:bodyPr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3">
            <a:extLst>
              <a:ext uri="{FF2B5EF4-FFF2-40B4-BE49-F238E27FC236}">
                <a16:creationId xmlns:a16="http://schemas.microsoft.com/office/drawing/2014/main" id="{F1D0A194-075B-4804-BAF1-41A190AAD7AF}"/>
              </a:ext>
            </a:extLst>
          </p:cNvPr>
          <p:cNvSpPr>
            <a:spLocks noGrp="1"/>
          </p:cNvSpPr>
          <p:nvPr>
            <p:ph sz="half" idx="2"/>
          </p:nvPr>
        </p:nvSpPr>
        <p:spPr>
          <a:xfrm>
            <a:off x="839788" y="1715518"/>
            <a:ext cx="10514012"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9C9A875B-E452-44FE-B517-6E0ADBBD8E41}"/>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2" name="Picture 11">
            <a:extLst>
              <a:ext uri="{FF2B5EF4-FFF2-40B4-BE49-F238E27FC236}">
                <a16:creationId xmlns:a16="http://schemas.microsoft.com/office/drawing/2014/main" id="{9FAE58CD-B6A9-4406-9536-5DB65D2BC9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13" name="TextBox 12">
            <a:extLst>
              <a:ext uri="{FF2B5EF4-FFF2-40B4-BE49-F238E27FC236}">
                <a16:creationId xmlns:a16="http://schemas.microsoft.com/office/drawing/2014/main" id="{4C6627CB-8F14-4B10-BBAC-044463CA4BE0}"/>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1711404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517689"/>
            <a:ext cx="10515600" cy="556099"/>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1BFBDD-58F0-4173-B74E-5DBF38F0C58E}"/>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53FBA51-C64A-422C-8A99-8FD7646D9E4D}"/>
              </a:ext>
            </a:extLst>
          </p:cNvPr>
          <p:cNvPicPr>
            <a:picLocks noChangeAspect="1"/>
          </p:cNvPicPr>
          <p:nvPr userDrawn="1"/>
        </p:nvPicPr>
        <p:blipFill>
          <a:blip r:embed="rId2"/>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159691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E8C9C09-68A9-49A2-83E3-4C839A5123DE}"/>
              </a:ext>
            </a:extLst>
          </p:cNvPr>
          <p:cNvSpPr>
            <a:spLocks noGrp="1"/>
          </p:cNvSpPr>
          <p:nvPr>
            <p:ph sz="half" idx="13"/>
          </p:nvPr>
        </p:nvSpPr>
        <p:spPr>
          <a:xfrm>
            <a:off x="838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29685741-BCB8-45FB-A0BE-1FA61B961A1D}"/>
              </a:ext>
            </a:extLst>
          </p:cNvPr>
          <p:cNvSpPr>
            <a:spLocks noGrp="1"/>
          </p:cNvSpPr>
          <p:nvPr>
            <p:ph sz="half" idx="2"/>
          </p:nvPr>
        </p:nvSpPr>
        <p:spPr>
          <a:xfrm>
            <a:off x="6172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4">
            <a:extLst>
              <a:ext uri="{FF2B5EF4-FFF2-40B4-BE49-F238E27FC236}">
                <a16:creationId xmlns:a16="http://schemas.microsoft.com/office/drawing/2014/main" id="{D91553E9-F6B2-4C40-82D4-06F237CF643F}"/>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4" name="Picture 13">
            <a:extLst>
              <a:ext uri="{FF2B5EF4-FFF2-40B4-BE49-F238E27FC236}">
                <a16:creationId xmlns:a16="http://schemas.microsoft.com/office/drawing/2014/main" id="{A85A005C-1E69-460F-A7E6-283B04297BFB}"/>
              </a:ext>
            </a:extLst>
          </p:cNvPr>
          <p:cNvPicPr>
            <a:picLocks noChangeAspect="1"/>
          </p:cNvPicPr>
          <p:nvPr userDrawn="1"/>
        </p:nvPicPr>
        <p:blipFill>
          <a:blip r:embed="rId2"/>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32346546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63DD2AD-DB7A-4C69-957D-22FF333A25FB}"/>
              </a:ext>
            </a:extLst>
          </p:cNvPr>
          <p:cNvSpPr>
            <a:spLocks noGrp="1"/>
          </p:cNvSpPr>
          <p:nvPr>
            <p:ph type="body" idx="13"/>
          </p:nvPr>
        </p:nvSpPr>
        <p:spPr>
          <a:xfrm>
            <a:off x="839788" y="1231244"/>
            <a:ext cx="5157787" cy="423714"/>
          </a:xfrm>
        </p:spPr>
        <p:txBody>
          <a:bodyPr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F1D0A194-075B-4804-BAF1-41A190AAD7AF}"/>
              </a:ext>
            </a:extLst>
          </p:cNvPr>
          <p:cNvSpPr>
            <a:spLocks noGrp="1"/>
          </p:cNvSpPr>
          <p:nvPr>
            <p:ph sz="half" idx="2"/>
          </p:nvPr>
        </p:nvSpPr>
        <p:spPr>
          <a:xfrm>
            <a:off x="839788" y="1715518"/>
            <a:ext cx="5157787"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7EE86204-2405-4DA1-B131-02E20F08CFE7}"/>
              </a:ext>
            </a:extLst>
          </p:cNvPr>
          <p:cNvSpPr>
            <a:spLocks noGrp="1"/>
          </p:cNvSpPr>
          <p:nvPr>
            <p:ph type="body" sz="quarter" idx="3"/>
          </p:nvPr>
        </p:nvSpPr>
        <p:spPr>
          <a:xfrm>
            <a:off x="6172200" y="1231244"/>
            <a:ext cx="5183188" cy="423714"/>
          </a:xfrm>
        </p:spPr>
        <p:txBody>
          <a:bodyPr anchor="t"/>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95D819D8-83E8-4BE4-AEE3-7E9E8E529F0D}"/>
              </a:ext>
            </a:extLst>
          </p:cNvPr>
          <p:cNvSpPr>
            <a:spLocks noGrp="1"/>
          </p:cNvSpPr>
          <p:nvPr>
            <p:ph sz="quarter" idx="4"/>
          </p:nvPr>
        </p:nvSpPr>
        <p:spPr>
          <a:xfrm>
            <a:off x="6172200" y="1715518"/>
            <a:ext cx="5183188"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9C9A875B-E452-44FE-B517-6E0ADBBD8E41}"/>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6" name="Picture 15">
            <a:extLst>
              <a:ext uri="{FF2B5EF4-FFF2-40B4-BE49-F238E27FC236}">
                <a16:creationId xmlns:a16="http://schemas.microsoft.com/office/drawing/2014/main" id="{B3E8EFE5-7236-45BC-AD0E-8467203AED96}"/>
              </a:ext>
            </a:extLst>
          </p:cNvPr>
          <p:cNvPicPr>
            <a:picLocks noChangeAspect="1"/>
          </p:cNvPicPr>
          <p:nvPr userDrawn="1"/>
        </p:nvPicPr>
        <p:blipFill>
          <a:blip r:embed="rId2"/>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24001283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A1C8-B6E7-48B7-A861-501354E15E46}"/>
              </a:ext>
            </a:extLst>
          </p:cNvPr>
          <p:cNvSpPr>
            <a:spLocks noGrp="1"/>
          </p:cNvSpPr>
          <p:nvPr>
            <p:ph type="title" hasCustomPrompt="1"/>
          </p:nvPr>
        </p:nvSpPr>
        <p:spPr>
          <a:xfrm>
            <a:off x="831850" y="1709738"/>
            <a:ext cx="10515600" cy="2852737"/>
          </a:xfrm>
        </p:spPr>
        <p:txBody>
          <a:bodyPr anchor="b">
            <a:normAutofit/>
          </a:bodyPr>
          <a:lstStyle>
            <a:lvl1pPr>
              <a:defRPr sz="5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880F3485-7058-4C71-9F45-2DB53A95B8C9}"/>
              </a:ext>
            </a:extLst>
          </p:cNvPr>
          <p:cNvSpPr>
            <a:spLocks noGrp="1"/>
          </p:cNvSpPr>
          <p:nvPr>
            <p:ph type="body" idx="1"/>
          </p:nvPr>
        </p:nvSpPr>
        <p:spPr>
          <a:xfrm>
            <a:off x="831850" y="4589464"/>
            <a:ext cx="10515600" cy="406486"/>
          </a:xfrm>
        </p:spPr>
        <p:txBody>
          <a:bodyPr>
            <a:normAutofit/>
          </a:bodyPr>
          <a:lstStyle>
            <a:lvl1pPr marL="0" indent="0">
              <a:buNone/>
              <a:defRPr sz="2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16D57A6E-1E2C-417B-8209-FE731F54040C}"/>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79C2FF0C-A97C-44B6-940A-449697538B20}"/>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3D631D7-29B2-4BE8-8278-1EAF8DD79B11}"/>
              </a:ext>
            </a:extLst>
          </p:cNvPr>
          <p:cNvPicPr>
            <a:picLocks noChangeAspect="1"/>
          </p:cNvPicPr>
          <p:nvPr userDrawn="1"/>
        </p:nvPicPr>
        <p:blipFill>
          <a:blip r:embed="rId2"/>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21214067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2F7D28-02EB-4061-A3AA-0BADF8192247}"/>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6" name="Straight Connector 5">
            <a:extLst>
              <a:ext uri="{FF2B5EF4-FFF2-40B4-BE49-F238E27FC236}">
                <a16:creationId xmlns:a16="http://schemas.microsoft.com/office/drawing/2014/main" id="{7432C8CB-E01A-423A-B809-9F27F9F5BD97}"/>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BB7CFE-02D1-4EF6-BD36-CAC546D7534C}"/>
              </a:ext>
            </a:extLst>
          </p:cNvPr>
          <p:cNvCxnSpPr>
            <a:cxnSpLocks/>
          </p:cNvCxnSpPr>
          <p:nvPr userDrawn="1"/>
        </p:nvCxnSpPr>
        <p:spPr>
          <a:xfrm>
            <a:off x="457200" y="11064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4">
            <a:extLst>
              <a:ext uri="{FF2B5EF4-FFF2-40B4-BE49-F238E27FC236}">
                <a16:creationId xmlns:a16="http://schemas.microsoft.com/office/drawing/2014/main" id="{22AE7FFA-44A5-4420-AD34-CAA64438B296}"/>
              </a:ext>
            </a:extLst>
          </p:cNvPr>
          <p:cNvSpPr>
            <a:spLocks noGrp="1"/>
          </p:cNvSpPr>
          <p:nvPr>
            <p:ph type="body" sz="quarter" idx="13" hasCustomPrompt="1"/>
          </p:nvPr>
        </p:nvSpPr>
        <p:spPr>
          <a:xfrm>
            <a:off x="838200" y="713232"/>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sp>
        <p:nvSpPr>
          <p:cNvPr id="12" name="Title 1">
            <a:extLst>
              <a:ext uri="{FF2B5EF4-FFF2-40B4-BE49-F238E27FC236}">
                <a16:creationId xmlns:a16="http://schemas.microsoft.com/office/drawing/2014/main" id="{8F8912B0-CA91-43E9-82A8-9009661EEA0D}"/>
              </a:ext>
            </a:extLst>
          </p:cNvPr>
          <p:cNvSpPr>
            <a:spLocks noGrp="1"/>
          </p:cNvSpPr>
          <p:nvPr>
            <p:ph type="title"/>
          </p:nvPr>
        </p:nvSpPr>
        <p:spPr>
          <a:xfrm>
            <a:off x="838200" y="155448"/>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911B90E8-7454-45E4-9DF5-2006E52A7625}"/>
              </a:ext>
            </a:extLst>
          </p:cNvPr>
          <p:cNvPicPr>
            <a:picLocks noChangeAspect="1"/>
          </p:cNvPicPr>
          <p:nvPr userDrawn="1"/>
        </p:nvPicPr>
        <p:blipFill>
          <a:blip r:embed="rId2"/>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3441562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67015F-3107-41B5-84DE-8B57750E8062}"/>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5" name="Straight Connector 4">
            <a:extLst>
              <a:ext uri="{FF2B5EF4-FFF2-40B4-BE49-F238E27FC236}">
                <a16:creationId xmlns:a16="http://schemas.microsoft.com/office/drawing/2014/main" id="{2A265D45-5236-405E-97D9-03E84778EC2E}"/>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765034-CD2B-4C03-989F-09CE856381B4}"/>
              </a:ext>
            </a:extLst>
          </p:cNvPr>
          <p:cNvPicPr>
            <a:picLocks noChangeAspect="1"/>
          </p:cNvPicPr>
          <p:nvPr userDrawn="1"/>
        </p:nvPicPr>
        <p:blipFill>
          <a:blip r:embed="rId2"/>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37196566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5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6FDD-1AA9-4B77-9F01-26F1DAAF21C8}"/>
              </a:ext>
            </a:extLst>
          </p:cNvPr>
          <p:cNvSpPr>
            <a:spLocks noGrp="1"/>
          </p:cNvSpPr>
          <p:nvPr>
            <p:ph type="title"/>
          </p:nvPr>
        </p:nvSpPr>
        <p:spPr>
          <a:xfrm>
            <a:off x="839788" y="457200"/>
            <a:ext cx="3932237" cy="1600200"/>
          </a:xfrm>
        </p:spPr>
        <p:txBody>
          <a:bodyPr anchor="t"/>
          <a:lstStyle>
            <a:lvl1pPr>
              <a:defRPr sz="3200">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90B392D-DF01-41DC-A5D7-B9416C38DA4F}"/>
              </a:ext>
            </a:extLst>
          </p:cNvPr>
          <p:cNvSpPr>
            <a:spLocks noGrp="1"/>
          </p:cNvSpPr>
          <p:nvPr>
            <p:ph idx="1"/>
          </p:nvPr>
        </p:nvSpPr>
        <p:spPr>
          <a:xfrm>
            <a:off x="5183188" y="987425"/>
            <a:ext cx="6172200" cy="487362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C82F3D0-BD12-4F0B-A05B-24383F19CB3C}"/>
              </a:ext>
            </a:extLst>
          </p:cNvPr>
          <p:cNvSpPr>
            <a:spLocks noGrp="1"/>
          </p:cNvSpPr>
          <p:nvPr>
            <p:ph type="body" sz="half" idx="2"/>
          </p:nvPr>
        </p:nvSpPr>
        <p:spPr>
          <a:xfrm>
            <a:off x="839788" y="2057400"/>
            <a:ext cx="3932237" cy="3811588"/>
          </a:xfrm>
        </p:spPr>
        <p:txBody>
          <a:bodyPr>
            <a:normAutofit/>
          </a:bodyPr>
          <a:lstStyle>
            <a:lvl1pPr marL="0" indent="0">
              <a:buNone/>
              <a:defRPr sz="2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18B7B3BB-2425-4F67-A08D-B4F169D24AD5}"/>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8" name="Straight Connector 7">
            <a:extLst>
              <a:ext uri="{FF2B5EF4-FFF2-40B4-BE49-F238E27FC236}">
                <a16:creationId xmlns:a16="http://schemas.microsoft.com/office/drawing/2014/main" id="{469346A3-01CF-4810-9867-BD2C1AAF4617}"/>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33AD563-885B-48CA-9419-F2E6F1470A5C}"/>
              </a:ext>
            </a:extLst>
          </p:cNvPr>
          <p:cNvPicPr>
            <a:picLocks noChangeAspect="1"/>
          </p:cNvPicPr>
          <p:nvPr userDrawn="1"/>
        </p:nvPicPr>
        <p:blipFill>
          <a:blip r:embed="rId2"/>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1606466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A9B0-9481-4CA3-9B8F-692C94FF2FA0}"/>
              </a:ext>
            </a:extLst>
          </p:cNvPr>
          <p:cNvSpPr>
            <a:spLocks noGrp="1"/>
          </p:cNvSpPr>
          <p:nvPr>
            <p:ph type="title"/>
          </p:nvPr>
        </p:nvSpPr>
        <p:spPr>
          <a:xfrm>
            <a:off x="839788" y="457200"/>
            <a:ext cx="3932237" cy="1600200"/>
          </a:xfrm>
        </p:spPr>
        <p:txBody>
          <a:bodyPr anchor="t"/>
          <a:lstStyle>
            <a:lvl1pPr>
              <a:defRPr sz="3200">
                <a:solidFill>
                  <a:schemeClr val="tx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624D5D4-A310-4E03-ABDC-2397533D4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33DD896-4A56-4451-8C82-0C15FBB85918}"/>
              </a:ext>
            </a:extLst>
          </p:cNvPr>
          <p:cNvSpPr>
            <a:spLocks noGrp="1"/>
          </p:cNvSpPr>
          <p:nvPr>
            <p:ph type="body" sz="half" idx="2"/>
          </p:nvPr>
        </p:nvSpPr>
        <p:spPr>
          <a:xfrm>
            <a:off x="839788" y="2057400"/>
            <a:ext cx="3932237" cy="3811588"/>
          </a:xfrm>
        </p:spPr>
        <p:txBody>
          <a:bodyPr>
            <a:normAutofit/>
          </a:bodyPr>
          <a:lstStyle>
            <a:lvl1pPr marL="0" indent="0">
              <a:buNone/>
              <a:defRPr sz="2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27CE2F60-784A-4EEF-84A1-7B4EFC614267}"/>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8" name="Straight Connector 7">
            <a:extLst>
              <a:ext uri="{FF2B5EF4-FFF2-40B4-BE49-F238E27FC236}">
                <a16:creationId xmlns:a16="http://schemas.microsoft.com/office/drawing/2014/main" id="{6EE00496-6153-40EE-BD38-804AB5E439EE}"/>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9E1797B-DFA8-4420-B673-0F1F9A4483F5}"/>
              </a:ext>
            </a:extLst>
          </p:cNvPr>
          <p:cNvPicPr>
            <a:picLocks noChangeAspect="1"/>
          </p:cNvPicPr>
          <p:nvPr userDrawn="1"/>
        </p:nvPicPr>
        <p:blipFill>
          <a:blip r:embed="rId2"/>
          <a:stretch>
            <a:fillRect/>
          </a:stretch>
        </p:blipFill>
        <p:spPr>
          <a:xfrm>
            <a:off x="457200" y="6391492"/>
            <a:ext cx="1271890" cy="294840"/>
          </a:xfrm>
          <a:prstGeom prst="rect">
            <a:avLst/>
          </a:prstGeom>
        </p:spPr>
      </p:pic>
    </p:spTree>
    <p:extLst>
      <p:ext uri="{BB962C8B-B14F-4D97-AF65-F5344CB8AC3E}">
        <p14:creationId xmlns:p14="http://schemas.microsoft.com/office/powerpoint/2010/main" val="18665483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ingle Image Title">
    <p:spTree>
      <p:nvGrpSpPr>
        <p:cNvPr id="1" name=""/>
        <p:cNvGrpSpPr/>
        <p:nvPr/>
      </p:nvGrpSpPr>
      <p:grpSpPr>
        <a:xfrm>
          <a:off x="0" y="0"/>
          <a:ext cx="0" cy="0"/>
          <a:chOff x="0" y="0"/>
          <a:chExt cx="0" cy="0"/>
        </a:xfrm>
      </p:grpSpPr>
      <p:sp>
        <p:nvSpPr>
          <p:cNvPr id="4" name="Rectangle 3"/>
          <p:cNvSpPr/>
          <p:nvPr userDrawn="1"/>
        </p:nvSpPr>
        <p:spPr>
          <a:xfrm>
            <a:off x="0" y="4362901"/>
            <a:ext cx="12192000" cy="2505075"/>
          </a:xfrm>
          <a:prstGeom prst="rect">
            <a:avLst/>
          </a:prstGeom>
          <a:solidFill>
            <a:srgbClr val="296B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4" descr="ATRF Photo" title="ATRF Photo"/>
          <p:cNvPicPr>
            <a:picLocks noChangeAspect="1"/>
          </p:cNvPicPr>
          <p:nvPr userDrawn="1"/>
        </p:nvPicPr>
        <p:blipFill rotWithShape="1">
          <a:blip r:embed="rId2">
            <a:extLst>
              <a:ext uri="{28A0092B-C50C-407E-A947-70E740481C1C}">
                <a14:useLocalDpi xmlns:a14="http://schemas.microsoft.com/office/drawing/2010/main" val="0"/>
              </a:ext>
            </a:extLst>
          </a:blip>
          <a:srcRect r="4814" b="1074"/>
          <a:stretch/>
        </p:blipFill>
        <p:spPr>
          <a:xfrm>
            <a:off x="0" y="312236"/>
            <a:ext cx="12192000" cy="4683510"/>
          </a:xfrm>
          <a:prstGeom prst="rect">
            <a:avLst/>
          </a:prstGeom>
          <a:effectLst>
            <a:outerShdw blurRad="50800" dist="38100" dir="5400000" algn="t" rotWithShape="0">
              <a:prstClr val="black">
                <a:alpha val="40000"/>
              </a:prstClr>
            </a:outerShdw>
          </a:effectLst>
        </p:spPr>
      </p:pic>
      <p:sp>
        <p:nvSpPr>
          <p:cNvPr id="6" name="Rectangle 5"/>
          <p:cNvSpPr/>
          <p:nvPr userDrawn="1"/>
        </p:nvSpPr>
        <p:spPr>
          <a:xfrm>
            <a:off x="0" y="0"/>
            <a:ext cx="12192000" cy="1048215"/>
          </a:xfrm>
          <a:prstGeom prst="rect">
            <a:avLst/>
          </a:prstGeom>
          <a:solidFill>
            <a:srgbClr val="003F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0898" name="Rectangle 2"/>
          <p:cNvSpPr>
            <a:spLocks noGrp="1" noChangeArrowheads="1"/>
          </p:cNvSpPr>
          <p:nvPr>
            <p:ph type="ctrTitle"/>
          </p:nvPr>
        </p:nvSpPr>
        <p:spPr>
          <a:xfrm>
            <a:off x="806451" y="4757965"/>
            <a:ext cx="10496549" cy="868363"/>
          </a:xfrm>
          <a:effectLst/>
        </p:spPr>
        <p:txBody>
          <a:bodyPr/>
          <a:lstStyle>
            <a:lvl1pPr>
              <a:lnSpc>
                <a:spcPct val="95000"/>
              </a:lnSpc>
              <a:defRPr sz="2400" b="1" i="0">
                <a:solidFill>
                  <a:schemeClr val="bg1"/>
                </a:solidFill>
                <a:effectLst>
                  <a:outerShdw blurRad="38100" dist="38100" dir="2700000" algn="tl">
                    <a:srgbClr val="000000">
                      <a:alpha val="43137"/>
                    </a:srgbClr>
                  </a:outerShdw>
                </a:effectLst>
                <a:latin typeface="+mn-lt"/>
              </a:defRPr>
            </a:lvl1pPr>
          </a:lstStyle>
          <a:p>
            <a:endParaRPr lang="en-US" dirty="0"/>
          </a:p>
        </p:txBody>
      </p:sp>
      <p:sp>
        <p:nvSpPr>
          <p:cNvPr id="80899" name="Rectangle 3"/>
          <p:cNvSpPr>
            <a:spLocks noGrp="1" noChangeArrowheads="1"/>
          </p:cNvSpPr>
          <p:nvPr>
            <p:ph type="subTitle" idx="1"/>
          </p:nvPr>
        </p:nvSpPr>
        <p:spPr>
          <a:xfrm>
            <a:off x="806451" y="5722725"/>
            <a:ext cx="7844367" cy="870744"/>
          </a:xfrm>
        </p:spPr>
        <p:txBody>
          <a:bodyPr/>
          <a:lstStyle>
            <a:lvl1pPr marL="0" indent="0">
              <a:lnSpc>
                <a:spcPct val="100000"/>
              </a:lnSpc>
              <a:buFontTx/>
              <a:buNone/>
              <a:defRPr sz="1400">
                <a:solidFill>
                  <a:schemeClr val="bg1"/>
                </a:solidFill>
                <a:effectLst>
                  <a:outerShdw blurRad="38100" dist="38100" dir="2700000" algn="tl">
                    <a:srgbClr val="000000">
                      <a:alpha val="43137"/>
                    </a:srgbClr>
                  </a:outerShdw>
                </a:effectLst>
              </a:defRPr>
            </a:lvl1pPr>
          </a:lstStyle>
          <a:p>
            <a:r>
              <a:rPr lang="en-US" dirty="0"/>
              <a:t>Click to edit Master subtitle style</a:t>
            </a:r>
          </a:p>
        </p:txBody>
      </p:sp>
      <p:pic>
        <p:nvPicPr>
          <p:cNvPr id="9" name="Picture 8" descr="FNLCR Text Treatment with NCI Subtext" title="FNLCR Text Treatmen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4108" y="167066"/>
            <a:ext cx="3431858" cy="732949"/>
          </a:xfrm>
          <a:prstGeom prst="rect">
            <a:avLst/>
          </a:prstGeom>
        </p:spPr>
      </p:pic>
      <p:sp>
        <p:nvSpPr>
          <p:cNvPr id="7" name="TextBox 6" descr="HHS/NIH/NCI/FFRDC Text" title="HHS/NIH/NCI/FFRDC Text"/>
          <p:cNvSpPr txBox="1"/>
          <p:nvPr userDrawn="1"/>
        </p:nvSpPr>
        <p:spPr>
          <a:xfrm>
            <a:off x="1751214" y="6385720"/>
            <a:ext cx="10374284" cy="415498"/>
          </a:xfrm>
          <a:prstGeom prst="rect">
            <a:avLst/>
          </a:prstGeom>
          <a:noFill/>
        </p:spPr>
        <p:txBody>
          <a:bodyPr wrap="square" rtlCol="0">
            <a:spAutoFit/>
          </a:bodyPr>
          <a:lstStyle/>
          <a:p>
            <a:pPr marL="0" indent="0" algn="r" fontAlgn="base">
              <a:spcBef>
                <a:spcPts val="0"/>
              </a:spcBef>
              <a:buNone/>
            </a:pPr>
            <a:r>
              <a:rPr lang="en-US" sz="800" dirty="0"/>
              <a:t>DEPARTMENT OF HEALTH AND HUMAN SERVICES • National Institutes of Health • National Cancer Institute</a:t>
            </a:r>
          </a:p>
          <a:p>
            <a:pPr marL="0" indent="0" algn="r" fontAlgn="base">
              <a:spcBef>
                <a:spcPts val="600"/>
              </a:spcBef>
              <a:buNone/>
            </a:pPr>
            <a:r>
              <a:rPr lang="en-US" sz="800" dirty="0"/>
              <a:t>Frederick National Laboratory is a Federally Funded Research and Development Center</a:t>
            </a:r>
            <a:r>
              <a:rPr lang="en-US" sz="800" baseline="0" dirty="0"/>
              <a:t> </a:t>
            </a:r>
            <a:r>
              <a:rPr lang="en-US" sz="800" dirty="0"/>
              <a:t>operated by </a:t>
            </a:r>
            <a:r>
              <a:rPr lang="en-US" sz="800" dirty="0" err="1"/>
              <a:t>Leidos</a:t>
            </a:r>
            <a:r>
              <a:rPr lang="en-US" sz="800" dirty="0"/>
              <a:t> Biomedical Research, Inc., for the National Cancer Institute</a:t>
            </a:r>
          </a:p>
        </p:txBody>
      </p:sp>
    </p:spTree>
    <p:extLst>
      <p:ext uri="{BB962C8B-B14F-4D97-AF65-F5344CB8AC3E}">
        <p14:creationId xmlns:p14="http://schemas.microsoft.com/office/powerpoint/2010/main" val="7842284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w/ FNL">
    <p:spTree>
      <p:nvGrpSpPr>
        <p:cNvPr id="1" name=""/>
        <p:cNvGrpSpPr/>
        <p:nvPr/>
      </p:nvGrpSpPr>
      <p:grpSpPr>
        <a:xfrm>
          <a:off x="0" y="0"/>
          <a:ext cx="0" cy="0"/>
          <a:chOff x="0" y="0"/>
          <a:chExt cx="0" cy="0"/>
        </a:xfrm>
      </p:grpSpPr>
      <p:sp>
        <p:nvSpPr>
          <p:cNvPr id="4" name="TextBox 11" descr="FNLCR Text" title="FNLCR Text"/>
          <p:cNvSpPr txBox="1"/>
          <p:nvPr userDrawn="1"/>
        </p:nvSpPr>
        <p:spPr>
          <a:xfrm>
            <a:off x="5740401" y="6429375"/>
            <a:ext cx="6184900" cy="323850"/>
          </a:xfrm>
          <a:prstGeom prst="rect">
            <a:avLst/>
          </a:prstGeom>
          <a:noFill/>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defRPr/>
            </a:pPr>
            <a:r>
              <a:rPr lang="en-US" sz="1500" dirty="0">
                <a:solidFill>
                  <a:schemeClr val="bg1">
                    <a:lumMod val="65000"/>
                  </a:schemeClr>
                </a:solidFill>
              </a:rPr>
              <a:t>Frederick National Laboratory for Cancer Research</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spcBef>
                <a:spcPts val="1200"/>
              </a:spcBef>
              <a:buClr>
                <a:srgbClr val="296B7F"/>
              </a:buClr>
              <a:defRPr sz="2200"/>
            </a:lvl1pPr>
            <a:lvl2pPr>
              <a:spcBef>
                <a:spcPts val="1200"/>
              </a:spcBef>
              <a:buClr>
                <a:srgbClr val="296B7F"/>
              </a:buClr>
              <a:defRPr sz="2000"/>
            </a:lvl2pPr>
            <a:lvl3pPr>
              <a:spcBef>
                <a:spcPts val="1200"/>
              </a:spcBef>
              <a:buClr>
                <a:srgbClr val="296B7F"/>
              </a:buClr>
              <a:defRPr sz="2000"/>
            </a:lvl3pPr>
            <a:lvl4pPr marL="1485900" indent="-228600">
              <a:spcBef>
                <a:spcPts val="1200"/>
              </a:spcBef>
              <a:buClr>
                <a:srgbClr val="296B7F"/>
              </a:buClr>
              <a:buFont typeface="Arial" panose="020B0604020202020204" pitchFamily="34" charset="0"/>
              <a:buChar char="–"/>
              <a:defRPr sz="2000"/>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3494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517689"/>
            <a:ext cx="10515600" cy="556099"/>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1BFBDD-58F0-4173-B74E-5DBF38F0C58E}"/>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98EBD70-76A2-4EB3-ABDF-AB3EFFF12B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12" name="TextBox 11">
            <a:extLst>
              <a:ext uri="{FF2B5EF4-FFF2-40B4-BE49-F238E27FC236}">
                <a16:creationId xmlns:a16="http://schemas.microsoft.com/office/drawing/2014/main" id="{A5725616-4823-4C54-9A69-F7A004FB234E}"/>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41901076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4" name="Rectangle 3"/>
          <p:cNvSpPr/>
          <p:nvPr userDrawn="1"/>
        </p:nvSpPr>
        <p:spPr>
          <a:xfrm>
            <a:off x="1" y="3724275"/>
            <a:ext cx="11595100" cy="571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963084" y="3911601"/>
            <a:ext cx="10363200" cy="1362075"/>
          </a:xfrm>
        </p:spPr>
        <p:txBody>
          <a:bodyPr anchor="t"/>
          <a:lstStyle>
            <a:lvl1pPr algn="l">
              <a:defRPr sz="1600" b="0" i="0" cap="none" baseline="0">
                <a:solidFill>
                  <a:schemeClr val="tx1"/>
                </a:solidFill>
                <a:effectLst/>
              </a:defRPr>
            </a:lvl1pPr>
          </a:lstStyle>
          <a:p>
            <a:r>
              <a:rPr lang="en-US" dirty="0"/>
              <a:t>Click to edit Master title style</a:t>
            </a:r>
          </a:p>
        </p:txBody>
      </p:sp>
      <p:sp>
        <p:nvSpPr>
          <p:cNvPr id="3" name="Text Placeholder 2"/>
          <p:cNvSpPr>
            <a:spLocks noGrp="1"/>
          </p:cNvSpPr>
          <p:nvPr>
            <p:ph type="body" idx="1"/>
          </p:nvPr>
        </p:nvSpPr>
        <p:spPr>
          <a:xfrm>
            <a:off x="963084" y="2144714"/>
            <a:ext cx="10363200" cy="1500187"/>
          </a:xfrm>
        </p:spPr>
        <p:txBody>
          <a:bodyPr anchor="b"/>
          <a:lstStyle>
            <a:lvl1pPr marL="0" indent="0">
              <a:buNone/>
              <a:defRPr sz="2400" b="1" i="0">
                <a:solidFill>
                  <a:srgbClr val="296B7F"/>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TextBox 11" descr="FNLCR Text" title="FNLCR Text"/>
          <p:cNvSpPr txBox="1"/>
          <p:nvPr userDrawn="1"/>
        </p:nvSpPr>
        <p:spPr>
          <a:xfrm>
            <a:off x="5740401" y="6429375"/>
            <a:ext cx="6184900" cy="323850"/>
          </a:xfrm>
          <a:prstGeom prst="rect">
            <a:avLst/>
          </a:prstGeom>
          <a:noFill/>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defRPr/>
            </a:pPr>
            <a:r>
              <a:rPr lang="en-US" sz="1500" dirty="0">
                <a:solidFill>
                  <a:schemeClr val="bg1">
                    <a:lumMod val="65000"/>
                  </a:schemeClr>
                </a:solidFill>
              </a:rPr>
              <a:t>Frederick National Laboratory for Cancer Research</a:t>
            </a:r>
          </a:p>
        </p:txBody>
      </p:sp>
    </p:spTree>
    <p:extLst>
      <p:ext uri="{BB962C8B-B14F-4D97-AF65-F5344CB8AC3E}">
        <p14:creationId xmlns:p14="http://schemas.microsoft.com/office/powerpoint/2010/main" val="5592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E8C9C09-68A9-49A2-83E3-4C839A5123DE}"/>
              </a:ext>
            </a:extLst>
          </p:cNvPr>
          <p:cNvSpPr>
            <a:spLocks noGrp="1"/>
          </p:cNvSpPr>
          <p:nvPr>
            <p:ph sz="half" idx="13"/>
          </p:nvPr>
        </p:nvSpPr>
        <p:spPr>
          <a:xfrm>
            <a:off x="838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29685741-BCB8-45FB-A0BE-1FA61B961A1D}"/>
              </a:ext>
            </a:extLst>
          </p:cNvPr>
          <p:cNvSpPr>
            <a:spLocks noGrp="1"/>
          </p:cNvSpPr>
          <p:nvPr>
            <p:ph sz="half" idx="2"/>
          </p:nvPr>
        </p:nvSpPr>
        <p:spPr>
          <a:xfrm>
            <a:off x="6172200" y="1231244"/>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4">
            <a:extLst>
              <a:ext uri="{FF2B5EF4-FFF2-40B4-BE49-F238E27FC236}">
                <a16:creationId xmlns:a16="http://schemas.microsoft.com/office/drawing/2014/main" id="{D91553E9-F6B2-4C40-82D4-06F237CF643F}"/>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5" name="Picture 14">
            <a:extLst>
              <a:ext uri="{FF2B5EF4-FFF2-40B4-BE49-F238E27FC236}">
                <a16:creationId xmlns:a16="http://schemas.microsoft.com/office/drawing/2014/main" id="{F851FD4F-3674-4213-816A-56B477B5D6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16" name="TextBox 15">
            <a:extLst>
              <a:ext uri="{FF2B5EF4-FFF2-40B4-BE49-F238E27FC236}">
                <a16:creationId xmlns:a16="http://schemas.microsoft.com/office/drawing/2014/main" id="{8BDAF4A3-EF5D-402A-9EBC-6EC6BECD8332}"/>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197036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0"/>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63DD2AD-DB7A-4C69-957D-22FF333A25FB}"/>
              </a:ext>
            </a:extLst>
          </p:cNvPr>
          <p:cNvSpPr>
            <a:spLocks noGrp="1"/>
          </p:cNvSpPr>
          <p:nvPr>
            <p:ph type="body" idx="13"/>
          </p:nvPr>
        </p:nvSpPr>
        <p:spPr>
          <a:xfrm>
            <a:off x="839788" y="1231244"/>
            <a:ext cx="5157787" cy="423714"/>
          </a:xfrm>
        </p:spPr>
        <p:txBody>
          <a:bodyPr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3">
            <a:extLst>
              <a:ext uri="{FF2B5EF4-FFF2-40B4-BE49-F238E27FC236}">
                <a16:creationId xmlns:a16="http://schemas.microsoft.com/office/drawing/2014/main" id="{F1D0A194-075B-4804-BAF1-41A190AAD7AF}"/>
              </a:ext>
            </a:extLst>
          </p:cNvPr>
          <p:cNvSpPr>
            <a:spLocks noGrp="1"/>
          </p:cNvSpPr>
          <p:nvPr>
            <p:ph sz="half" idx="2"/>
          </p:nvPr>
        </p:nvSpPr>
        <p:spPr>
          <a:xfrm>
            <a:off x="839788" y="1715518"/>
            <a:ext cx="5157787"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7EE86204-2405-4DA1-B131-02E20F08CFE7}"/>
              </a:ext>
            </a:extLst>
          </p:cNvPr>
          <p:cNvSpPr>
            <a:spLocks noGrp="1"/>
          </p:cNvSpPr>
          <p:nvPr>
            <p:ph type="body" sz="quarter" idx="3"/>
          </p:nvPr>
        </p:nvSpPr>
        <p:spPr>
          <a:xfrm>
            <a:off x="6172200" y="1231244"/>
            <a:ext cx="5183188" cy="423714"/>
          </a:xfrm>
        </p:spPr>
        <p:txBody>
          <a:bodyPr anchor="t"/>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a:extLst>
              <a:ext uri="{FF2B5EF4-FFF2-40B4-BE49-F238E27FC236}">
                <a16:creationId xmlns:a16="http://schemas.microsoft.com/office/drawing/2014/main" id="{95D819D8-83E8-4BE4-AEE3-7E9E8E529F0D}"/>
              </a:ext>
            </a:extLst>
          </p:cNvPr>
          <p:cNvSpPr>
            <a:spLocks noGrp="1"/>
          </p:cNvSpPr>
          <p:nvPr>
            <p:ph sz="quarter" idx="4"/>
          </p:nvPr>
        </p:nvSpPr>
        <p:spPr>
          <a:xfrm>
            <a:off x="6172200" y="1715518"/>
            <a:ext cx="5183188" cy="44527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9C9A875B-E452-44FE-B517-6E0ADBBD8E41}"/>
              </a:ext>
            </a:extLst>
          </p:cNvPr>
          <p:cNvSpPr>
            <a:spLocks noGrp="1"/>
          </p:cNvSpPr>
          <p:nvPr>
            <p:ph type="body" sz="quarter" idx="14" hasCustomPrompt="1"/>
          </p:nvPr>
        </p:nvSpPr>
        <p:spPr>
          <a:xfrm>
            <a:off x="838200" y="710405"/>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pic>
        <p:nvPicPr>
          <p:cNvPr id="17" name="Picture 16">
            <a:extLst>
              <a:ext uri="{FF2B5EF4-FFF2-40B4-BE49-F238E27FC236}">
                <a16:creationId xmlns:a16="http://schemas.microsoft.com/office/drawing/2014/main" id="{EEB900B0-050C-4509-B69C-6B94556D504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18" name="TextBox 17">
            <a:extLst>
              <a:ext uri="{FF2B5EF4-FFF2-40B4-BE49-F238E27FC236}">
                <a16:creationId xmlns:a16="http://schemas.microsoft.com/office/drawing/2014/main" id="{678943DC-2130-43E2-A5A7-FF3138B13074}"/>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4165532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A1C8-B6E7-48B7-A861-501354E15E46}"/>
              </a:ext>
            </a:extLst>
          </p:cNvPr>
          <p:cNvSpPr>
            <a:spLocks noGrp="1"/>
          </p:cNvSpPr>
          <p:nvPr>
            <p:ph type="title" hasCustomPrompt="1"/>
          </p:nvPr>
        </p:nvSpPr>
        <p:spPr>
          <a:xfrm>
            <a:off x="831850" y="1709738"/>
            <a:ext cx="10515600" cy="2852737"/>
          </a:xfrm>
        </p:spPr>
        <p:txBody>
          <a:bodyPr anchor="b">
            <a:normAutofit/>
          </a:bodyPr>
          <a:lstStyle>
            <a:lvl1pPr>
              <a:defRPr sz="5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880F3485-7058-4C71-9F45-2DB53A95B8C9}"/>
              </a:ext>
            </a:extLst>
          </p:cNvPr>
          <p:cNvSpPr>
            <a:spLocks noGrp="1"/>
          </p:cNvSpPr>
          <p:nvPr>
            <p:ph type="body" idx="1"/>
          </p:nvPr>
        </p:nvSpPr>
        <p:spPr>
          <a:xfrm>
            <a:off x="831850" y="4589464"/>
            <a:ext cx="10515600" cy="406486"/>
          </a:xfrm>
        </p:spPr>
        <p:txBody>
          <a:bodyPr>
            <a:normAutofit/>
          </a:bodyPr>
          <a:lstStyle>
            <a:lvl1pPr marL="0" indent="0">
              <a:buNone/>
              <a:defRPr sz="2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16D57A6E-1E2C-417B-8209-FE731F54040C}"/>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79C2FF0C-A97C-44B6-940A-449697538B20}"/>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8144A22-4C61-4FC8-A3BA-C540D544F9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11" name="TextBox 10">
            <a:extLst>
              <a:ext uri="{FF2B5EF4-FFF2-40B4-BE49-F238E27FC236}">
                <a16:creationId xmlns:a16="http://schemas.microsoft.com/office/drawing/2014/main" id="{5B6C500A-1867-4EA3-9DF8-F5F9F4C0CEFD}"/>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2551930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2F7D28-02EB-4061-A3AA-0BADF8192247}"/>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6" name="Straight Connector 5">
            <a:extLst>
              <a:ext uri="{FF2B5EF4-FFF2-40B4-BE49-F238E27FC236}">
                <a16:creationId xmlns:a16="http://schemas.microsoft.com/office/drawing/2014/main" id="{7432C8CB-E01A-423A-B809-9F27F9F5BD97}"/>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BB7CFE-02D1-4EF6-BD36-CAC546D7534C}"/>
              </a:ext>
            </a:extLst>
          </p:cNvPr>
          <p:cNvCxnSpPr>
            <a:cxnSpLocks/>
          </p:cNvCxnSpPr>
          <p:nvPr userDrawn="1"/>
        </p:nvCxnSpPr>
        <p:spPr>
          <a:xfrm>
            <a:off x="457200" y="11064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4">
            <a:extLst>
              <a:ext uri="{FF2B5EF4-FFF2-40B4-BE49-F238E27FC236}">
                <a16:creationId xmlns:a16="http://schemas.microsoft.com/office/drawing/2014/main" id="{22AE7FFA-44A5-4420-AD34-CAA64438B296}"/>
              </a:ext>
            </a:extLst>
          </p:cNvPr>
          <p:cNvSpPr>
            <a:spLocks noGrp="1"/>
          </p:cNvSpPr>
          <p:nvPr>
            <p:ph type="body" sz="quarter" idx="13" hasCustomPrompt="1"/>
          </p:nvPr>
        </p:nvSpPr>
        <p:spPr>
          <a:xfrm>
            <a:off x="838200" y="713232"/>
            <a:ext cx="10515600" cy="358775"/>
          </a:xfrm>
        </p:spPr>
        <p:txBody>
          <a:bodyPr>
            <a:noAutofit/>
          </a:bodyPr>
          <a:lstStyle>
            <a:lvl1pPr marL="0" inden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sp>
        <p:nvSpPr>
          <p:cNvPr id="12" name="Title 1">
            <a:extLst>
              <a:ext uri="{FF2B5EF4-FFF2-40B4-BE49-F238E27FC236}">
                <a16:creationId xmlns:a16="http://schemas.microsoft.com/office/drawing/2014/main" id="{8F8912B0-CA91-43E9-82A8-9009661EEA0D}"/>
              </a:ext>
            </a:extLst>
          </p:cNvPr>
          <p:cNvSpPr>
            <a:spLocks noGrp="1"/>
          </p:cNvSpPr>
          <p:nvPr>
            <p:ph type="title"/>
          </p:nvPr>
        </p:nvSpPr>
        <p:spPr>
          <a:xfrm>
            <a:off x="838200" y="155448"/>
            <a:ext cx="10515600" cy="556099"/>
          </a:xfrm>
        </p:spPr>
        <p:txBody>
          <a:bodyPr>
            <a:normAutofit/>
          </a:bodyPr>
          <a:lstStyle>
            <a:lvl1pPr>
              <a:defRPr sz="3200">
                <a:solidFill>
                  <a:schemeClr val="tx1"/>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2A413261-432A-4911-9B95-7A28F8FCA5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382571"/>
            <a:ext cx="1271890" cy="294840"/>
          </a:xfrm>
          <a:prstGeom prst="rect">
            <a:avLst/>
          </a:prstGeom>
        </p:spPr>
      </p:pic>
      <p:sp>
        <p:nvSpPr>
          <p:cNvPr id="14" name="TextBox 13">
            <a:extLst>
              <a:ext uri="{FF2B5EF4-FFF2-40B4-BE49-F238E27FC236}">
                <a16:creationId xmlns:a16="http://schemas.microsoft.com/office/drawing/2014/main" id="{D3932E96-4D7C-4BE1-A1E2-548D657B9841}"/>
              </a:ext>
            </a:extLst>
          </p:cNvPr>
          <p:cNvSpPr txBox="1"/>
          <p:nvPr userDrawn="1"/>
        </p:nvSpPr>
        <p:spPr>
          <a:xfrm>
            <a:off x="4807269" y="6391491"/>
            <a:ext cx="2981265" cy="276999"/>
          </a:xfrm>
          <a:prstGeom prst="rect">
            <a:avLst/>
          </a:prstGeom>
          <a:noFill/>
        </p:spPr>
        <p:txBody>
          <a:bodyPr wrap="none" rtlCol="0">
            <a:spAutoFit/>
          </a:bodyPr>
          <a:lstStyle/>
          <a:p>
            <a:r>
              <a:rPr lang="en-US" sz="1200" dirty="0"/>
              <a:t>PROTECTED CRADA INFORMATION</a:t>
            </a:r>
          </a:p>
        </p:txBody>
      </p:sp>
    </p:spTree>
    <p:extLst>
      <p:ext uri="{BB962C8B-B14F-4D97-AF65-F5344CB8AC3E}">
        <p14:creationId xmlns:p14="http://schemas.microsoft.com/office/powerpoint/2010/main" val="837402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image" Target="../media/image5.ti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theme" Target="../theme/theme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image" Target="../media/image11.tif"/><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C3F4A4-85E9-42F1-B828-CAB727CCF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DE2984-0393-4512-A924-FDF59E655C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470705-46DB-48F0-BC53-FE6AE067B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BC6ECCA-F7E1-4164-B629-BDE88A0D7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F98C94-86F0-4273-9A0F-4177BE0AB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1FED-66BC-4C03-9016-FD41D1C797D0}" type="slidenum">
              <a:rPr lang="en-US" smtClean="0"/>
              <a:t>‹#›</a:t>
            </a:fld>
            <a:endParaRPr lang="en-US"/>
          </a:p>
        </p:txBody>
      </p:sp>
    </p:spTree>
    <p:extLst>
      <p:ext uri="{BB962C8B-B14F-4D97-AF65-F5344CB8AC3E}">
        <p14:creationId xmlns:p14="http://schemas.microsoft.com/office/powerpoint/2010/main" val="633604037"/>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96" r:id="rId3"/>
    <p:sldLayoutId id="2147483716" r:id="rId4"/>
    <p:sldLayoutId id="2147483712" r:id="rId5"/>
    <p:sldLayoutId id="2147483697" r:id="rId6"/>
    <p:sldLayoutId id="2147483698" r:id="rId7"/>
    <p:sldLayoutId id="2147483699" r:id="rId8"/>
    <p:sldLayoutId id="2147483700" r:id="rId9"/>
    <p:sldLayoutId id="2147483701" r:id="rId10"/>
    <p:sldLayoutId id="2147483702" r:id="rId11"/>
    <p:sldLayoutId id="2147483703"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016" t="169" r="6306" b="18908"/>
          <a:stretch/>
        </p:blipFill>
        <p:spPr>
          <a:xfrm>
            <a:off x="-1" y="2608"/>
            <a:ext cx="12192001" cy="1249018"/>
          </a:xfrm>
          <a:prstGeom prst="rect">
            <a:avLst/>
          </a:prstGeom>
        </p:spPr>
      </p:pic>
      <p:sp>
        <p:nvSpPr>
          <p:cNvPr id="1027" name="Rectangle 3"/>
          <p:cNvSpPr>
            <a:spLocks noGrp="1" noChangeArrowheads="1"/>
          </p:cNvSpPr>
          <p:nvPr>
            <p:ph type="body" idx="1"/>
          </p:nvPr>
        </p:nvSpPr>
        <p:spPr bwMode="auto">
          <a:xfrm>
            <a:off x="493186" y="1381124"/>
            <a:ext cx="11182417" cy="514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Rectangle 2"/>
          <p:cNvSpPr>
            <a:spLocks noGrp="1" noChangeArrowheads="1"/>
          </p:cNvSpPr>
          <p:nvPr>
            <p:ph type="title"/>
          </p:nvPr>
        </p:nvSpPr>
        <p:spPr bwMode="auto">
          <a:xfrm>
            <a:off x="497417" y="0"/>
            <a:ext cx="93569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744844" y="145329"/>
            <a:ext cx="1312790" cy="963575"/>
          </a:xfrm>
          <a:prstGeom prst="rect">
            <a:avLst/>
          </a:prstGeom>
        </p:spPr>
      </p:pic>
    </p:spTree>
    <p:extLst>
      <p:ext uri="{BB962C8B-B14F-4D97-AF65-F5344CB8AC3E}">
        <p14:creationId xmlns:p14="http://schemas.microsoft.com/office/powerpoint/2010/main" val="3190681513"/>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Lst>
  <p:hf hdr="0" ftr="0" dt="0"/>
  <p:txStyles>
    <p:titleStyle>
      <a:lvl1pPr algn="l" rtl="0" eaLnBrk="1" fontAlgn="base" hangingPunct="1">
        <a:lnSpc>
          <a:spcPct val="90000"/>
        </a:lnSpc>
        <a:spcBef>
          <a:spcPct val="0"/>
        </a:spcBef>
        <a:spcAft>
          <a:spcPct val="0"/>
        </a:spcAft>
        <a:tabLst>
          <a:tab pos="4400550" algn="l"/>
        </a:tabLst>
        <a:defRPr sz="3000" b="1">
          <a:solidFill>
            <a:schemeClr val="bg1"/>
          </a:solidFill>
          <a:effectLst>
            <a:outerShdw blurRad="38100" dist="38100" dir="2700000" algn="tl">
              <a:srgbClr val="000000">
                <a:alpha val="43137"/>
              </a:srgbClr>
            </a:outerShdw>
          </a:effectLst>
          <a:latin typeface="+mj-lt"/>
          <a:ea typeface="+mj-ea"/>
          <a:cs typeface="+mj-cs"/>
        </a:defRPr>
      </a:lvl1pPr>
      <a:lvl2pPr algn="l" rtl="0" eaLnBrk="1" fontAlgn="base" hangingPunct="1">
        <a:lnSpc>
          <a:spcPct val="90000"/>
        </a:lnSpc>
        <a:spcBef>
          <a:spcPct val="0"/>
        </a:spcBef>
        <a:spcAft>
          <a:spcPct val="0"/>
        </a:spcAft>
        <a:tabLst>
          <a:tab pos="4400550" algn="l"/>
        </a:tabLst>
        <a:defRPr sz="2600" b="1">
          <a:solidFill>
            <a:schemeClr val="bg1"/>
          </a:solidFill>
          <a:latin typeface="Arial" pitchFamily="34" charset="0"/>
        </a:defRPr>
      </a:lvl2pPr>
      <a:lvl3pPr algn="l" rtl="0" eaLnBrk="1" fontAlgn="base" hangingPunct="1">
        <a:lnSpc>
          <a:spcPct val="90000"/>
        </a:lnSpc>
        <a:spcBef>
          <a:spcPct val="0"/>
        </a:spcBef>
        <a:spcAft>
          <a:spcPct val="0"/>
        </a:spcAft>
        <a:tabLst>
          <a:tab pos="4400550" algn="l"/>
        </a:tabLst>
        <a:defRPr sz="2600" b="1">
          <a:solidFill>
            <a:schemeClr val="bg1"/>
          </a:solidFill>
          <a:latin typeface="Arial" pitchFamily="34" charset="0"/>
        </a:defRPr>
      </a:lvl3pPr>
      <a:lvl4pPr algn="l" rtl="0" eaLnBrk="1" fontAlgn="base" hangingPunct="1">
        <a:lnSpc>
          <a:spcPct val="90000"/>
        </a:lnSpc>
        <a:spcBef>
          <a:spcPct val="0"/>
        </a:spcBef>
        <a:spcAft>
          <a:spcPct val="0"/>
        </a:spcAft>
        <a:tabLst>
          <a:tab pos="4400550" algn="l"/>
        </a:tabLst>
        <a:defRPr sz="2600" b="1">
          <a:solidFill>
            <a:schemeClr val="bg1"/>
          </a:solidFill>
          <a:latin typeface="Arial" pitchFamily="34" charset="0"/>
        </a:defRPr>
      </a:lvl4pPr>
      <a:lvl5pPr algn="l" rtl="0" eaLnBrk="1" fontAlgn="base" hangingPunct="1">
        <a:lnSpc>
          <a:spcPct val="90000"/>
        </a:lnSpc>
        <a:spcBef>
          <a:spcPct val="0"/>
        </a:spcBef>
        <a:spcAft>
          <a:spcPct val="0"/>
        </a:spcAft>
        <a:tabLst>
          <a:tab pos="4400550" algn="l"/>
        </a:tabLst>
        <a:defRPr sz="2600" b="1">
          <a:solidFill>
            <a:schemeClr val="bg1"/>
          </a:solidFill>
          <a:latin typeface="Arial" pitchFamily="34" charset="0"/>
        </a:defRPr>
      </a:lvl5pPr>
      <a:lvl6pPr marL="457200" algn="l" rtl="0" eaLnBrk="1" fontAlgn="base" hangingPunct="1">
        <a:lnSpc>
          <a:spcPct val="90000"/>
        </a:lnSpc>
        <a:spcBef>
          <a:spcPct val="0"/>
        </a:spcBef>
        <a:spcAft>
          <a:spcPct val="0"/>
        </a:spcAft>
        <a:defRPr sz="3200" b="1" i="1">
          <a:solidFill>
            <a:srgbClr val="0C479D"/>
          </a:solidFill>
          <a:latin typeface="Arial" pitchFamily="34" charset="0"/>
        </a:defRPr>
      </a:lvl6pPr>
      <a:lvl7pPr marL="914400" algn="l" rtl="0" eaLnBrk="1" fontAlgn="base" hangingPunct="1">
        <a:lnSpc>
          <a:spcPct val="90000"/>
        </a:lnSpc>
        <a:spcBef>
          <a:spcPct val="0"/>
        </a:spcBef>
        <a:spcAft>
          <a:spcPct val="0"/>
        </a:spcAft>
        <a:defRPr sz="3200" b="1" i="1">
          <a:solidFill>
            <a:srgbClr val="0C479D"/>
          </a:solidFill>
          <a:latin typeface="Arial" pitchFamily="34" charset="0"/>
        </a:defRPr>
      </a:lvl7pPr>
      <a:lvl8pPr marL="1371600" algn="l" rtl="0" eaLnBrk="1" fontAlgn="base" hangingPunct="1">
        <a:lnSpc>
          <a:spcPct val="90000"/>
        </a:lnSpc>
        <a:spcBef>
          <a:spcPct val="0"/>
        </a:spcBef>
        <a:spcAft>
          <a:spcPct val="0"/>
        </a:spcAft>
        <a:defRPr sz="3200" b="1" i="1">
          <a:solidFill>
            <a:srgbClr val="0C479D"/>
          </a:solidFill>
          <a:latin typeface="Arial" pitchFamily="34" charset="0"/>
        </a:defRPr>
      </a:lvl8pPr>
      <a:lvl9pPr marL="1828800" algn="l" rtl="0" eaLnBrk="1" fontAlgn="base" hangingPunct="1">
        <a:lnSpc>
          <a:spcPct val="90000"/>
        </a:lnSpc>
        <a:spcBef>
          <a:spcPct val="0"/>
        </a:spcBef>
        <a:spcAft>
          <a:spcPct val="0"/>
        </a:spcAft>
        <a:defRPr sz="3200" b="1" i="1">
          <a:solidFill>
            <a:srgbClr val="0C479D"/>
          </a:solidFill>
          <a:latin typeface="Arial" pitchFamily="34" charset="0"/>
        </a:defRPr>
      </a:lvl9pPr>
    </p:titleStyle>
    <p:bodyStyle>
      <a:lvl1pPr marL="287338" indent="-287338" algn="l" rtl="0" eaLnBrk="1" fontAlgn="base" hangingPunct="1">
        <a:lnSpc>
          <a:spcPct val="95000"/>
        </a:lnSpc>
        <a:spcBef>
          <a:spcPts val="1000"/>
        </a:spcBef>
        <a:spcAft>
          <a:spcPct val="0"/>
        </a:spcAft>
        <a:buClr>
          <a:srgbClr val="579FDB"/>
        </a:buClr>
        <a:buChar char="•"/>
        <a:defRPr sz="2200" b="1">
          <a:solidFill>
            <a:schemeClr val="tx1"/>
          </a:solidFill>
          <a:latin typeface="+mn-lt"/>
          <a:ea typeface="+mn-ea"/>
          <a:cs typeface="+mn-cs"/>
        </a:defRPr>
      </a:lvl1pPr>
      <a:lvl2pPr marL="687388" indent="-285750" algn="l" rtl="0" eaLnBrk="1" fontAlgn="base" hangingPunct="1">
        <a:lnSpc>
          <a:spcPct val="95000"/>
        </a:lnSpc>
        <a:spcBef>
          <a:spcPts val="1000"/>
        </a:spcBef>
        <a:spcAft>
          <a:spcPct val="0"/>
        </a:spcAft>
        <a:buClr>
          <a:srgbClr val="579FDB"/>
        </a:buClr>
        <a:buFont typeface="Arial" charset="0"/>
        <a:buChar char="–"/>
        <a:defRPr sz="2000">
          <a:solidFill>
            <a:schemeClr val="tx1"/>
          </a:solidFill>
          <a:latin typeface="+mn-lt"/>
        </a:defRPr>
      </a:lvl2pPr>
      <a:lvl3pPr marL="1143000" indent="-228600" algn="l" rtl="0" eaLnBrk="1" fontAlgn="base" hangingPunct="1">
        <a:lnSpc>
          <a:spcPct val="95000"/>
        </a:lnSpc>
        <a:spcBef>
          <a:spcPts val="1000"/>
        </a:spcBef>
        <a:spcAft>
          <a:spcPct val="0"/>
        </a:spcAft>
        <a:buClr>
          <a:srgbClr val="579FDB"/>
        </a:buClr>
        <a:buChar char="•"/>
        <a:defRPr sz="1800">
          <a:solidFill>
            <a:schemeClr val="tx1"/>
          </a:solidFill>
          <a:latin typeface="+mn-lt"/>
        </a:defRPr>
      </a:lvl3pPr>
      <a:lvl4pPr marL="1485900" indent="-228600" algn="l" rtl="0" eaLnBrk="1" fontAlgn="base" hangingPunct="1">
        <a:lnSpc>
          <a:spcPct val="95000"/>
        </a:lnSpc>
        <a:spcBef>
          <a:spcPts val="1000"/>
        </a:spcBef>
        <a:spcAft>
          <a:spcPct val="0"/>
        </a:spcAft>
        <a:buClr>
          <a:srgbClr val="579FDB"/>
        </a:buClr>
        <a:buChar char="–"/>
        <a:defRPr sz="1600">
          <a:solidFill>
            <a:schemeClr val="tx1"/>
          </a:solidFill>
          <a:latin typeface="+mn-lt"/>
        </a:defRPr>
      </a:lvl4pPr>
      <a:lvl5pPr marL="1828800" indent="-228600" algn="l" rtl="0" eaLnBrk="1" fontAlgn="base" hangingPunct="1">
        <a:lnSpc>
          <a:spcPct val="95000"/>
        </a:lnSpc>
        <a:spcBef>
          <a:spcPct val="45000"/>
        </a:spcBef>
        <a:spcAft>
          <a:spcPct val="0"/>
        </a:spcAft>
        <a:buClr>
          <a:srgbClr val="C00000"/>
        </a:buClr>
        <a:buChar char="»"/>
        <a:defRPr sz="2000">
          <a:solidFill>
            <a:schemeClr val="tx1"/>
          </a:solidFill>
          <a:latin typeface="+mn-lt"/>
        </a:defRPr>
      </a:lvl5pPr>
      <a:lvl6pPr marL="2286000" indent="-228600" algn="l" rtl="0" eaLnBrk="1" fontAlgn="base" hangingPunct="1">
        <a:lnSpc>
          <a:spcPct val="95000"/>
        </a:lnSpc>
        <a:spcBef>
          <a:spcPct val="45000"/>
        </a:spcBef>
        <a:spcAft>
          <a:spcPct val="0"/>
        </a:spcAft>
        <a:buClr>
          <a:srgbClr val="0C479D"/>
        </a:buClr>
        <a:buChar char="»"/>
        <a:defRPr sz="2000">
          <a:solidFill>
            <a:schemeClr val="tx1"/>
          </a:solidFill>
          <a:latin typeface="+mn-lt"/>
        </a:defRPr>
      </a:lvl6pPr>
      <a:lvl7pPr marL="2743200" indent="-228600" algn="l" rtl="0" eaLnBrk="1" fontAlgn="base" hangingPunct="1">
        <a:lnSpc>
          <a:spcPct val="95000"/>
        </a:lnSpc>
        <a:spcBef>
          <a:spcPct val="45000"/>
        </a:spcBef>
        <a:spcAft>
          <a:spcPct val="0"/>
        </a:spcAft>
        <a:buClr>
          <a:srgbClr val="0C479D"/>
        </a:buClr>
        <a:buChar char="»"/>
        <a:defRPr sz="2000">
          <a:solidFill>
            <a:schemeClr val="tx1"/>
          </a:solidFill>
          <a:latin typeface="+mn-lt"/>
        </a:defRPr>
      </a:lvl7pPr>
      <a:lvl8pPr marL="3200400" indent="-228600" algn="l" rtl="0" eaLnBrk="1" fontAlgn="base" hangingPunct="1">
        <a:lnSpc>
          <a:spcPct val="95000"/>
        </a:lnSpc>
        <a:spcBef>
          <a:spcPct val="45000"/>
        </a:spcBef>
        <a:spcAft>
          <a:spcPct val="0"/>
        </a:spcAft>
        <a:buClr>
          <a:srgbClr val="0C479D"/>
        </a:buClr>
        <a:buChar char="»"/>
        <a:defRPr sz="2000">
          <a:solidFill>
            <a:schemeClr val="tx1"/>
          </a:solidFill>
          <a:latin typeface="+mn-lt"/>
        </a:defRPr>
      </a:lvl8pPr>
      <a:lvl9pPr marL="3657600" indent="-228600" algn="l" rtl="0" eaLnBrk="1" fontAlgn="base" hangingPunct="1">
        <a:lnSpc>
          <a:spcPct val="95000"/>
        </a:lnSpc>
        <a:spcBef>
          <a:spcPct val="45000"/>
        </a:spcBef>
        <a:spcAft>
          <a:spcPct val="0"/>
        </a:spcAft>
        <a:buClr>
          <a:srgbClr val="0C479D"/>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C3F4A4-85E9-42F1-B828-CAB727CCF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DE2984-0393-4512-A924-FDF59E655C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470705-46DB-48F0-BC53-FE6AE067B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BC6ECCA-F7E1-4164-B629-BDE88A0D7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F98C94-86F0-4273-9A0F-4177BE0AB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1FED-66BC-4C03-9016-FD41D1C797D0}" type="slidenum">
              <a:rPr lang="en-US" smtClean="0"/>
              <a:t>‹#›</a:t>
            </a:fld>
            <a:endParaRPr lang="en-US"/>
          </a:p>
        </p:txBody>
      </p:sp>
    </p:spTree>
    <p:extLst>
      <p:ext uri="{BB962C8B-B14F-4D97-AF65-F5344CB8AC3E}">
        <p14:creationId xmlns:p14="http://schemas.microsoft.com/office/powerpoint/2010/main" val="188720665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247775"/>
          </a:xfrm>
          <a:prstGeom prst="rect">
            <a:avLst/>
          </a:prstGeom>
          <a:solidFill>
            <a:srgbClr val="003F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7" name="Rectangle 3"/>
          <p:cNvSpPr>
            <a:spLocks noGrp="1" noChangeArrowheads="1"/>
          </p:cNvSpPr>
          <p:nvPr>
            <p:ph type="body" idx="1"/>
          </p:nvPr>
        </p:nvSpPr>
        <p:spPr bwMode="auto">
          <a:xfrm>
            <a:off x="493185" y="1381125"/>
            <a:ext cx="1097703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Rectangle 2"/>
          <p:cNvSpPr>
            <a:spLocks noGrp="1" noChangeArrowheads="1"/>
          </p:cNvSpPr>
          <p:nvPr>
            <p:ph type="title"/>
          </p:nvPr>
        </p:nvSpPr>
        <p:spPr bwMode="auto">
          <a:xfrm>
            <a:off x="497417" y="0"/>
            <a:ext cx="878628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pic>
        <p:nvPicPr>
          <p:cNvPr id="3" name="Picture 2" descr="ATRF Photo" title="ATRF Photo"/>
          <p:cNvPicPr>
            <a:picLocks noChangeAspect="1"/>
          </p:cNvPicPr>
          <p:nvPr userDrawn="1"/>
        </p:nvPicPr>
        <p:blipFill rotWithShape="1">
          <a:blip r:embed="rId5">
            <a:extLst>
              <a:ext uri="{28A0092B-C50C-407E-A947-70E740481C1C}">
                <a14:useLocalDpi xmlns:a14="http://schemas.microsoft.com/office/drawing/2010/main" val="0"/>
              </a:ext>
            </a:extLst>
          </a:blip>
          <a:srcRect l="19010" t="8840" r="21479"/>
          <a:stretch/>
        </p:blipFill>
        <p:spPr>
          <a:xfrm>
            <a:off x="10211227" y="0"/>
            <a:ext cx="1980773" cy="1247808"/>
          </a:xfrm>
          <a:prstGeom prst="rect">
            <a:avLst/>
          </a:prstGeom>
        </p:spPr>
      </p:pic>
    </p:spTree>
    <p:extLst>
      <p:ext uri="{BB962C8B-B14F-4D97-AF65-F5344CB8AC3E}">
        <p14:creationId xmlns:p14="http://schemas.microsoft.com/office/powerpoint/2010/main" val="156910486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Lst>
  <p:hf hdr="0" ftr="0" dt="0"/>
  <p:txStyles>
    <p:titleStyle>
      <a:lvl1pPr algn="l" rtl="0" eaLnBrk="0" fontAlgn="base" hangingPunct="0">
        <a:lnSpc>
          <a:spcPct val="90000"/>
        </a:lnSpc>
        <a:spcBef>
          <a:spcPct val="0"/>
        </a:spcBef>
        <a:spcAft>
          <a:spcPct val="0"/>
        </a:spcAft>
        <a:tabLst>
          <a:tab pos="4400550" algn="l"/>
        </a:tabLst>
        <a:defRPr sz="2600" b="1">
          <a:solidFill>
            <a:schemeClr val="bg1"/>
          </a:solidFill>
          <a:effectLst>
            <a:outerShdw blurRad="38100" dist="38100" dir="2700000" algn="tl">
              <a:srgbClr val="000000">
                <a:alpha val="43137"/>
              </a:srgbClr>
            </a:outerShdw>
          </a:effectLst>
          <a:latin typeface="+mj-lt"/>
          <a:ea typeface="+mj-ea"/>
          <a:cs typeface="+mj-cs"/>
        </a:defRPr>
      </a:lvl1pPr>
      <a:lvl2pPr algn="l" rtl="0" eaLnBrk="0" fontAlgn="base" hangingPunct="0">
        <a:lnSpc>
          <a:spcPct val="90000"/>
        </a:lnSpc>
        <a:spcBef>
          <a:spcPct val="0"/>
        </a:spcBef>
        <a:spcAft>
          <a:spcPct val="0"/>
        </a:spcAft>
        <a:tabLst>
          <a:tab pos="4400550" algn="l"/>
        </a:tabLst>
        <a:defRPr sz="2600" b="1">
          <a:solidFill>
            <a:schemeClr val="bg1"/>
          </a:solidFill>
          <a:latin typeface="Arial" pitchFamily="34" charset="0"/>
        </a:defRPr>
      </a:lvl2pPr>
      <a:lvl3pPr algn="l" rtl="0" eaLnBrk="0" fontAlgn="base" hangingPunct="0">
        <a:lnSpc>
          <a:spcPct val="90000"/>
        </a:lnSpc>
        <a:spcBef>
          <a:spcPct val="0"/>
        </a:spcBef>
        <a:spcAft>
          <a:spcPct val="0"/>
        </a:spcAft>
        <a:tabLst>
          <a:tab pos="4400550" algn="l"/>
        </a:tabLst>
        <a:defRPr sz="2600" b="1">
          <a:solidFill>
            <a:schemeClr val="bg1"/>
          </a:solidFill>
          <a:latin typeface="Arial" pitchFamily="34" charset="0"/>
        </a:defRPr>
      </a:lvl3pPr>
      <a:lvl4pPr algn="l" rtl="0" eaLnBrk="0" fontAlgn="base" hangingPunct="0">
        <a:lnSpc>
          <a:spcPct val="90000"/>
        </a:lnSpc>
        <a:spcBef>
          <a:spcPct val="0"/>
        </a:spcBef>
        <a:spcAft>
          <a:spcPct val="0"/>
        </a:spcAft>
        <a:tabLst>
          <a:tab pos="4400550" algn="l"/>
        </a:tabLst>
        <a:defRPr sz="2600" b="1">
          <a:solidFill>
            <a:schemeClr val="bg1"/>
          </a:solidFill>
          <a:latin typeface="Arial" pitchFamily="34" charset="0"/>
        </a:defRPr>
      </a:lvl4pPr>
      <a:lvl5pPr algn="l" rtl="0" eaLnBrk="0" fontAlgn="base" hangingPunct="0">
        <a:lnSpc>
          <a:spcPct val="90000"/>
        </a:lnSpc>
        <a:spcBef>
          <a:spcPct val="0"/>
        </a:spcBef>
        <a:spcAft>
          <a:spcPct val="0"/>
        </a:spcAft>
        <a:tabLst>
          <a:tab pos="4400550" algn="l"/>
        </a:tabLst>
        <a:defRPr sz="2600" b="1">
          <a:solidFill>
            <a:schemeClr val="bg1"/>
          </a:solidFill>
          <a:latin typeface="Arial" pitchFamily="34" charset="0"/>
        </a:defRPr>
      </a:lvl5pPr>
      <a:lvl6pPr marL="457200" algn="l" rtl="0" fontAlgn="base">
        <a:lnSpc>
          <a:spcPct val="90000"/>
        </a:lnSpc>
        <a:spcBef>
          <a:spcPct val="0"/>
        </a:spcBef>
        <a:spcAft>
          <a:spcPct val="0"/>
        </a:spcAft>
        <a:defRPr sz="3200" b="1" i="1">
          <a:solidFill>
            <a:srgbClr val="0C479D"/>
          </a:solidFill>
          <a:latin typeface="Arial" pitchFamily="34" charset="0"/>
        </a:defRPr>
      </a:lvl6pPr>
      <a:lvl7pPr marL="914400" algn="l" rtl="0" fontAlgn="base">
        <a:lnSpc>
          <a:spcPct val="90000"/>
        </a:lnSpc>
        <a:spcBef>
          <a:spcPct val="0"/>
        </a:spcBef>
        <a:spcAft>
          <a:spcPct val="0"/>
        </a:spcAft>
        <a:defRPr sz="3200" b="1" i="1">
          <a:solidFill>
            <a:srgbClr val="0C479D"/>
          </a:solidFill>
          <a:latin typeface="Arial" pitchFamily="34" charset="0"/>
        </a:defRPr>
      </a:lvl7pPr>
      <a:lvl8pPr marL="1371600" algn="l" rtl="0" fontAlgn="base">
        <a:lnSpc>
          <a:spcPct val="90000"/>
        </a:lnSpc>
        <a:spcBef>
          <a:spcPct val="0"/>
        </a:spcBef>
        <a:spcAft>
          <a:spcPct val="0"/>
        </a:spcAft>
        <a:defRPr sz="3200" b="1" i="1">
          <a:solidFill>
            <a:srgbClr val="0C479D"/>
          </a:solidFill>
          <a:latin typeface="Arial" pitchFamily="34" charset="0"/>
        </a:defRPr>
      </a:lvl8pPr>
      <a:lvl9pPr marL="1828800" algn="l" rtl="0" fontAlgn="base">
        <a:lnSpc>
          <a:spcPct val="90000"/>
        </a:lnSpc>
        <a:spcBef>
          <a:spcPct val="0"/>
        </a:spcBef>
        <a:spcAft>
          <a:spcPct val="0"/>
        </a:spcAft>
        <a:defRPr sz="3200" b="1" i="1">
          <a:solidFill>
            <a:srgbClr val="0C479D"/>
          </a:solidFill>
          <a:latin typeface="Arial" pitchFamily="34" charset="0"/>
        </a:defRPr>
      </a:lvl9pPr>
    </p:titleStyle>
    <p:bodyStyle>
      <a:lvl1pPr marL="287338" indent="-287338" algn="l" rtl="0" eaLnBrk="0" fontAlgn="base" hangingPunct="0">
        <a:lnSpc>
          <a:spcPct val="95000"/>
        </a:lnSpc>
        <a:spcBef>
          <a:spcPct val="45000"/>
        </a:spcBef>
        <a:spcAft>
          <a:spcPct val="0"/>
        </a:spcAft>
        <a:buClr>
          <a:srgbClr val="579FDB"/>
        </a:buClr>
        <a:buChar char="•"/>
        <a:defRPr sz="2200">
          <a:solidFill>
            <a:schemeClr val="tx1"/>
          </a:solidFill>
          <a:latin typeface="+mn-lt"/>
          <a:ea typeface="+mn-ea"/>
          <a:cs typeface="+mn-cs"/>
        </a:defRPr>
      </a:lvl1pPr>
      <a:lvl2pPr marL="687388" indent="-285750" algn="l" rtl="0" eaLnBrk="0" fontAlgn="base" hangingPunct="0">
        <a:lnSpc>
          <a:spcPct val="95000"/>
        </a:lnSpc>
        <a:spcBef>
          <a:spcPct val="45000"/>
        </a:spcBef>
        <a:spcAft>
          <a:spcPct val="0"/>
        </a:spcAft>
        <a:buClr>
          <a:srgbClr val="579FDB"/>
        </a:buClr>
        <a:buFont typeface="Arial" charset="0"/>
        <a:buChar char="–"/>
        <a:defRPr sz="2000">
          <a:solidFill>
            <a:schemeClr val="tx1"/>
          </a:solidFill>
          <a:latin typeface="+mn-lt"/>
        </a:defRPr>
      </a:lvl2pPr>
      <a:lvl3pPr marL="1143000" indent="-228600" algn="l" rtl="0" eaLnBrk="0" fontAlgn="base" hangingPunct="0">
        <a:lnSpc>
          <a:spcPct val="95000"/>
        </a:lnSpc>
        <a:spcBef>
          <a:spcPct val="45000"/>
        </a:spcBef>
        <a:spcAft>
          <a:spcPct val="0"/>
        </a:spcAft>
        <a:buClr>
          <a:srgbClr val="579FDB"/>
        </a:buClr>
        <a:buChar char="•"/>
        <a:defRPr sz="2000">
          <a:solidFill>
            <a:schemeClr val="tx1"/>
          </a:solidFill>
          <a:latin typeface="+mn-lt"/>
        </a:defRPr>
      </a:lvl3pPr>
      <a:lvl4pPr marL="1485900" indent="-228600" algn="l" rtl="0" eaLnBrk="0" fontAlgn="base" hangingPunct="0">
        <a:lnSpc>
          <a:spcPct val="95000"/>
        </a:lnSpc>
        <a:spcBef>
          <a:spcPct val="45000"/>
        </a:spcBef>
        <a:spcAft>
          <a:spcPct val="0"/>
        </a:spcAft>
        <a:buClr>
          <a:srgbClr val="579FDB"/>
        </a:buClr>
        <a:buChar char="–"/>
        <a:defRPr sz="2000">
          <a:solidFill>
            <a:schemeClr val="tx1"/>
          </a:solidFill>
          <a:latin typeface="+mn-lt"/>
        </a:defRPr>
      </a:lvl4pPr>
      <a:lvl5pPr marL="1828800" indent="-228600" algn="l" rtl="0" eaLnBrk="0" fontAlgn="base" hangingPunct="0">
        <a:lnSpc>
          <a:spcPct val="95000"/>
        </a:lnSpc>
        <a:spcBef>
          <a:spcPct val="45000"/>
        </a:spcBef>
        <a:spcAft>
          <a:spcPct val="0"/>
        </a:spcAft>
        <a:buClr>
          <a:srgbClr val="C00000"/>
        </a:buClr>
        <a:buChar char="»"/>
        <a:defRPr sz="2000">
          <a:solidFill>
            <a:schemeClr val="tx1"/>
          </a:solidFill>
          <a:latin typeface="+mn-lt"/>
        </a:defRPr>
      </a:lvl5pPr>
      <a:lvl6pPr marL="2286000" indent="-228600" algn="l" rtl="0" fontAlgn="base">
        <a:lnSpc>
          <a:spcPct val="95000"/>
        </a:lnSpc>
        <a:spcBef>
          <a:spcPct val="45000"/>
        </a:spcBef>
        <a:spcAft>
          <a:spcPct val="0"/>
        </a:spcAft>
        <a:buClr>
          <a:srgbClr val="0C479D"/>
        </a:buClr>
        <a:buChar char="»"/>
        <a:defRPr sz="2000">
          <a:solidFill>
            <a:schemeClr val="tx1"/>
          </a:solidFill>
          <a:latin typeface="+mn-lt"/>
        </a:defRPr>
      </a:lvl6pPr>
      <a:lvl7pPr marL="2743200" indent="-228600" algn="l" rtl="0" fontAlgn="base">
        <a:lnSpc>
          <a:spcPct val="95000"/>
        </a:lnSpc>
        <a:spcBef>
          <a:spcPct val="45000"/>
        </a:spcBef>
        <a:spcAft>
          <a:spcPct val="0"/>
        </a:spcAft>
        <a:buClr>
          <a:srgbClr val="0C479D"/>
        </a:buClr>
        <a:buChar char="»"/>
        <a:defRPr sz="2000">
          <a:solidFill>
            <a:schemeClr val="tx1"/>
          </a:solidFill>
          <a:latin typeface="+mn-lt"/>
        </a:defRPr>
      </a:lvl7pPr>
      <a:lvl8pPr marL="3200400" indent="-228600" algn="l" rtl="0" fontAlgn="base">
        <a:lnSpc>
          <a:spcPct val="95000"/>
        </a:lnSpc>
        <a:spcBef>
          <a:spcPct val="45000"/>
        </a:spcBef>
        <a:spcAft>
          <a:spcPct val="0"/>
        </a:spcAft>
        <a:buClr>
          <a:srgbClr val="0C479D"/>
        </a:buClr>
        <a:buChar char="»"/>
        <a:defRPr sz="2000">
          <a:solidFill>
            <a:schemeClr val="tx1"/>
          </a:solidFill>
          <a:latin typeface="+mn-lt"/>
        </a:defRPr>
      </a:lvl8pPr>
      <a:lvl9pPr marL="3657600" indent="-228600" algn="l" rtl="0" fontAlgn="base">
        <a:lnSpc>
          <a:spcPct val="95000"/>
        </a:lnSpc>
        <a:spcBef>
          <a:spcPct val="45000"/>
        </a:spcBef>
        <a:spcAft>
          <a:spcPct val="0"/>
        </a:spcAft>
        <a:buClr>
          <a:srgbClr val="0C479D"/>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mailto:Eric.Stahlberg@nih.gov" TargetMode="External"/><Relationship Id="rId2" Type="http://schemas.openxmlformats.org/officeDocument/2006/relationships/image" Target="../media/image9.jpeg"/><Relationship Id="rId1" Type="http://schemas.openxmlformats.org/officeDocument/2006/relationships/slideLayout" Target="../slideLayouts/slideLayout31.xml"/><Relationship Id="rId4" Type="http://schemas.openxmlformats.org/officeDocument/2006/relationships/hyperlink" Target="mailto:Vladimir.Popov@nih.go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gif"/><Relationship Id="rId7" Type="http://schemas.openxmlformats.org/officeDocument/2006/relationships/image" Target="../media/image18.tiff"/><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7.png"/><Relationship Id="rId1" Type="http://schemas.openxmlformats.org/officeDocument/2006/relationships/slideLayout" Target="../slideLayouts/slideLayout19.xml"/><Relationship Id="rId6" Type="http://schemas.openxmlformats.org/officeDocument/2006/relationships/image" Target="../media/image17.png"/><Relationship Id="rId11" Type="http://schemas.openxmlformats.org/officeDocument/2006/relationships/image" Target="../media/image22.tiff"/><Relationship Id="rId5" Type="http://schemas.openxmlformats.org/officeDocument/2006/relationships/image" Target="../media/image16.jpe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tiff"/><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ATOMconsortium/AMPL"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g"/><Relationship Id="rId7" Type="http://schemas.openxmlformats.org/officeDocument/2006/relationships/image" Target="../media/image37.svg"/><Relationship Id="rId2" Type="http://schemas.openxmlformats.org/officeDocument/2006/relationships/image" Target="../media/image32.jpg"/><Relationship Id="rId1" Type="http://schemas.openxmlformats.org/officeDocument/2006/relationships/slideLayout" Target="../slideLayouts/slideLayout49.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015" y="4933168"/>
            <a:ext cx="11479427" cy="580710"/>
          </a:xfrm>
        </p:spPr>
        <p:txBody>
          <a:bodyPr/>
          <a:lstStyle/>
          <a:p>
            <a:r>
              <a:rPr lang="en-US" b="0" dirty="0"/>
              <a:t>ATOM: Democratizing Drug Discovery</a:t>
            </a:r>
          </a:p>
        </p:txBody>
      </p:sp>
      <p:sp>
        <p:nvSpPr>
          <p:cNvPr id="3" name="Subtitle 2"/>
          <p:cNvSpPr>
            <a:spLocks noGrp="1"/>
          </p:cNvSpPr>
          <p:nvPr>
            <p:ph type="subTitle" idx="1"/>
          </p:nvPr>
        </p:nvSpPr>
        <p:spPr>
          <a:xfrm>
            <a:off x="243015" y="5513878"/>
            <a:ext cx="11236650" cy="870744"/>
          </a:xfrm>
        </p:spPr>
        <p:txBody>
          <a:bodyPr/>
          <a:lstStyle/>
          <a:p>
            <a:pPr>
              <a:spcBef>
                <a:spcPts val="500"/>
              </a:spcBef>
            </a:pPr>
            <a:r>
              <a:rPr lang="en-US" b="0" dirty="0"/>
              <a:t>Eric Stahlberg Ph.D.</a:t>
            </a:r>
          </a:p>
          <a:p>
            <a:pPr>
              <a:spcBef>
                <a:spcPts val="500"/>
              </a:spcBef>
            </a:pPr>
            <a:r>
              <a:rPr lang="en-US" b="0" dirty="0"/>
              <a:t>Director, Biomedical Informatics and Data Science – Frederick National Laboratory for Cancer Research</a:t>
            </a:r>
          </a:p>
          <a:p>
            <a:pPr>
              <a:spcBef>
                <a:spcPts val="500"/>
              </a:spcBef>
            </a:pPr>
            <a:r>
              <a:rPr lang="en-US" b="0" dirty="0"/>
              <a:t>Co-lead ATOM Consortium</a:t>
            </a:r>
          </a:p>
          <a:p>
            <a:pPr>
              <a:spcBef>
                <a:spcPts val="500"/>
              </a:spcBef>
            </a:pPr>
            <a:r>
              <a:rPr lang="en-US" b="0" dirty="0"/>
              <a:t>2021 NCI and FNL Technology Showcase</a:t>
            </a:r>
          </a:p>
        </p:txBody>
      </p:sp>
    </p:spTree>
    <p:extLst>
      <p:ext uri="{BB962C8B-B14F-4D97-AF65-F5344CB8AC3E}">
        <p14:creationId xmlns:p14="http://schemas.microsoft.com/office/powerpoint/2010/main" val="6939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0FAA2EEF-E30F-4833-8B51-9F0DB0624CE6}"/>
              </a:ext>
            </a:extLst>
          </p:cNvPr>
          <p:cNvSpPr>
            <a:spLocks noGrp="1"/>
          </p:cNvSpPr>
          <p:nvPr>
            <p:ph sz="half" idx="13"/>
          </p:nvPr>
        </p:nvSpPr>
        <p:spPr>
          <a:xfrm>
            <a:off x="492558" y="1230806"/>
            <a:ext cx="5181601" cy="3829709"/>
          </a:xfrm>
        </p:spPr>
        <p:txBody>
          <a:bodyPr>
            <a:normAutofit/>
          </a:bodyPr>
          <a:lstStyle/>
          <a:p>
            <a:pPr marL="0" indent="0">
              <a:buNone/>
            </a:pPr>
            <a:endParaRPr lang="en-US" sz="2400" b="1" dirty="0"/>
          </a:p>
          <a:p>
            <a:pPr marL="0" indent="0">
              <a:buNone/>
            </a:pPr>
            <a:endParaRPr lang="en-US" sz="2400" b="1" dirty="0"/>
          </a:p>
          <a:p>
            <a:r>
              <a:rPr lang="en-US" sz="2400" dirty="0"/>
              <a:t>Experts in fields from machine learning to cancer biology with a goal to accelerate drug discovery (</a:t>
            </a:r>
            <a:r>
              <a:rPr lang="en-US" sz="2400" dirty="0" err="1"/>
              <a:t>www.atomscience.org</a:t>
            </a:r>
            <a:r>
              <a:rPr lang="en-US" sz="2400" dirty="0"/>
              <a:t>)</a:t>
            </a:r>
          </a:p>
        </p:txBody>
      </p:sp>
      <p:sp>
        <p:nvSpPr>
          <p:cNvPr id="5" name="Title 4">
            <a:extLst>
              <a:ext uri="{FF2B5EF4-FFF2-40B4-BE49-F238E27FC236}">
                <a16:creationId xmlns:a16="http://schemas.microsoft.com/office/drawing/2014/main" id="{E241D784-EB35-485C-8457-D4501CBEC8B1}"/>
              </a:ext>
            </a:extLst>
          </p:cNvPr>
          <p:cNvSpPr>
            <a:spLocks noGrp="1"/>
          </p:cNvSpPr>
          <p:nvPr>
            <p:ph type="title"/>
          </p:nvPr>
        </p:nvSpPr>
        <p:spPr>
          <a:xfrm>
            <a:off x="838200" y="154780"/>
            <a:ext cx="10515600" cy="882712"/>
          </a:xfrm>
        </p:spPr>
        <p:txBody>
          <a:bodyPr/>
          <a:lstStyle/>
          <a:p>
            <a:r>
              <a:rPr lang="en-US" dirty="0"/>
              <a:t>Contact us</a:t>
            </a:r>
          </a:p>
        </p:txBody>
      </p:sp>
      <p:sp>
        <p:nvSpPr>
          <p:cNvPr id="9" name="Content Placeholder 8">
            <a:extLst>
              <a:ext uri="{FF2B5EF4-FFF2-40B4-BE49-F238E27FC236}">
                <a16:creationId xmlns:a16="http://schemas.microsoft.com/office/drawing/2014/main" id="{65DFFA02-E30F-4441-95D5-C0788F11CD98}"/>
              </a:ext>
            </a:extLst>
          </p:cNvPr>
          <p:cNvSpPr>
            <a:spLocks noGrp="1"/>
          </p:cNvSpPr>
          <p:nvPr>
            <p:ph sz="half" idx="2"/>
          </p:nvPr>
        </p:nvSpPr>
        <p:spPr>
          <a:xfrm>
            <a:off x="6566585" y="1237166"/>
            <a:ext cx="5181600" cy="3237557"/>
          </a:xfrm>
        </p:spPr>
        <p:txBody>
          <a:bodyPr>
            <a:normAutofit/>
          </a:bodyPr>
          <a:lstStyle/>
          <a:p>
            <a:pPr marL="0" indent="0">
              <a:buNone/>
            </a:pPr>
            <a:r>
              <a:rPr lang="en-US" sz="2400" b="1" dirty="0"/>
              <a:t>Acknowledgements</a:t>
            </a:r>
          </a:p>
          <a:p>
            <a:r>
              <a:rPr lang="en-US" sz="2400" dirty="0"/>
              <a:t>Founding members</a:t>
            </a:r>
          </a:p>
          <a:p>
            <a:pPr>
              <a:spcBef>
                <a:spcPts val="0"/>
              </a:spcBef>
            </a:pPr>
            <a:r>
              <a:rPr lang="en-US" sz="2400" dirty="0"/>
              <a:t>ATOM AMPL team</a:t>
            </a:r>
          </a:p>
          <a:p>
            <a:pPr>
              <a:lnSpc>
                <a:spcPct val="120000"/>
              </a:lnSpc>
              <a:spcBef>
                <a:spcPts val="0"/>
              </a:spcBef>
            </a:pPr>
            <a:r>
              <a:rPr lang="en-US" sz="2400" dirty="0"/>
              <a:t>ATOM DILI, PK, GMD teams</a:t>
            </a:r>
            <a:endParaRPr lang="en-US" dirty="0"/>
          </a:p>
        </p:txBody>
      </p:sp>
      <p:pic>
        <p:nvPicPr>
          <p:cNvPr id="7" name="Picture 6">
            <a:extLst>
              <a:ext uri="{FF2B5EF4-FFF2-40B4-BE49-F238E27FC236}">
                <a16:creationId xmlns:a16="http://schemas.microsoft.com/office/drawing/2014/main" id="{44CF3DE3-A7B6-48ED-B856-CF9421B8F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559" y="1237167"/>
            <a:ext cx="3390510" cy="916208"/>
          </a:xfrm>
          <a:prstGeom prst="rect">
            <a:avLst/>
          </a:prstGeom>
        </p:spPr>
      </p:pic>
      <p:grpSp>
        <p:nvGrpSpPr>
          <p:cNvPr id="2" name="Group 1">
            <a:extLst>
              <a:ext uri="{FF2B5EF4-FFF2-40B4-BE49-F238E27FC236}">
                <a16:creationId xmlns:a16="http://schemas.microsoft.com/office/drawing/2014/main" id="{A10366A4-5C97-4145-AD16-02F97007CDA8}"/>
              </a:ext>
            </a:extLst>
          </p:cNvPr>
          <p:cNvGrpSpPr/>
          <p:nvPr/>
        </p:nvGrpSpPr>
        <p:grpSpPr>
          <a:xfrm>
            <a:off x="629652" y="4222039"/>
            <a:ext cx="4972744" cy="1876277"/>
            <a:chOff x="1570444" y="4572001"/>
            <a:chExt cx="4972744" cy="1876277"/>
          </a:xfrm>
        </p:grpSpPr>
        <p:sp>
          <p:nvSpPr>
            <p:cNvPr id="8" name="Content Placeholder 2">
              <a:extLst>
                <a:ext uri="{FF2B5EF4-FFF2-40B4-BE49-F238E27FC236}">
                  <a16:creationId xmlns:a16="http://schemas.microsoft.com/office/drawing/2014/main" id="{4E930403-D1FB-4A22-9F0A-E5980F2E5D32}"/>
                </a:ext>
              </a:extLst>
            </p:cNvPr>
            <p:cNvSpPr txBox="1">
              <a:spLocks/>
            </p:cNvSpPr>
            <p:nvPr/>
          </p:nvSpPr>
          <p:spPr>
            <a:xfrm>
              <a:off x="1596362" y="4572439"/>
              <a:ext cx="4946826" cy="16468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4B4B4B"/>
                  </a:solidFill>
                  <a:effectLst/>
                  <a:uLnTx/>
                  <a:uFillTx/>
                  <a:latin typeface="Arial" panose="020B0604020202020204"/>
                  <a:ea typeface="+mn-ea"/>
                  <a:cs typeface="+mn-cs"/>
                </a:rPr>
                <a:t>(for more information)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4B4B4B"/>
                  </a:solidFill>
                  <a:effectLst/>
                  <a:uLnTx/>
                  <a:uFillTx/>
                  <a:latin typeface="Arial" panose="020B0604020202020204"/>
                  <a:ea typeface="+mn-ea"/>
                  <a:cs typeface="+mn-cs"/>
                </a:rPr>
                <a:t>Eric Stahlberg, Ph.D.</a:t>
              </a:r>
            </a:p>
            <a:p>
              <a:pPr indent="0">
                <a:lnSpc>
                  <a:spcPct val="100000"/>
                </a:lnSpc>
                <a:spcBef>
                  <a:spcPts val="0"/>
                </a:spcBef>
                <a:buNone/>
              </a:pPr>
              <a:r>
                <a:rPr lang="en-US" sz="1600" dirty="0">
                  <a:solidFill>
                    <a:srgbClr val="4B4B4B"/>
                  </a:solidFill>
                </a:rPr>
                <a:t>ATOM Co-lead &amp; </a:t>
              </a:r>
            </a:p>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solidFill>
                    <a:srgbClr val="4B4B4B"/>
                  </a:solidFill>
                  <a:latin typeface="Arial" panose="020B0604020202020204"/>
                </a:rPr>
                <a:t>Director, Biomedical Informatics &amp; Data Science </a:t>
              </a:r>
              <a:r>
                <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rPr>
                <a:t>Frederick National Laboratory</a:t>
              </a:r>
            </a:p>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hlinkClick r:id="rId3"/>
                </a:rPr>
                <a:t>Eric.Stahlberg@nih.gov</a:t>
              </a:r>
              <a:endPar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endParaRPr>
            </a:p>
            <a:p>
              <a:pPr marL="34290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58CE2493-3C01-40A5-89A2-6E55CFF3EC53}"/>
                </a:ext>
              </a:extLst>
            </p:cNvPr>
            <p:cNvSpPr/>
            <p:nvPr/>
          </p:nvSpPr>
          <p:spPr>
            <a:xfrm>
              <a:off x="1570444" y="4572001"/>
              <a:ext cx="4825926" cy="18762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3" name="Group 2">
            <a:extLst>
              <a:ext uri="{FF2B5EF4-FFF2-40B4-BE49-F238E27FC236}">
                <a16:creationId xmlns:a16="http://schemas.microsoft.com/office/drawing/2014/main" id="{044C5867-BC47-4B0B-A9F1-EB29C09164E1}"/>
              </a:ext>
            </a:extLst>
          </p:cNvPr>
          <p:cNvGrpSpPr/>
          <p:nvPr/>
        </p:nvGrpSpPr>
        <p:grpSpPr>
          <a:xfrm>
            <a:off x="6211958" y="4222039"/>
            <a:ext cx="4527479" cy="1876277"/>
            <a:chOff x="5957023" y="4550527"/>
            <a:chExt cx="4527479" cy="1606737"/>
          </a:xfrm>
        </p:grpSpPr>
        <p:sp>
          <p:nvSpPr>
            <p:cNvPr id="10" name="Content Placeholder 2">
              <a:extLst>
                <a:ext uri="{FF2B5EF4-FFF2-40B4-BE49-F238E27FC236}">
                  <a16:creationId xmlns:a16="http://schemas.microsoft.com/office/drawing/2014/main" id="{7DF9449D-67DB-4D16-9EE5-7CBAC3BC84B0}"/>
                </a:ext>
              </a:extLst>
            </p:cNvPr>
            <p:cNvSpPr txBox="1">
              <a:spLocks/>
            </p:cNvSpPr>
            <p:nvPr/>
          </p:nvSpPr>
          <p:spPr>
            <a:xfrm>
              <a:off x="6005080" y="4550527"/>
              <a:ext cx="4285179" cy="16041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4B4B4B"/>
                  </a:solidFill>
                  <a:effectLst/>
                  <a:uLnTx/>
                  <a:uFillTx/>
                  <a:latin typeface="Arial" panose="020B0604020202020204"/>
                  <a:ea typeface="+mn-ea"/>
                  <a:cs typeface="+mn-cs"/>
                </a:rPr>
                <a:t>(for Partnership Interest)</a:t>
              </a:r>
              <a:endPar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4B4B4B"/>
                  </a:solidFill>
                  <a:effectLst/>
                  <a:uLnTx/>
                  <a:uFillTx/>
                  <a:latin typeface="Arial" panose="020B0604020202020204"/>
                  <a:ea typeface="+mn-ea"/>
                  <a:cs typeface="+mn-cs"/>
                </a:rPr>
                <a:t>Vladimir Popov, Ph.D.</a:t>
              </a:r>
              <a:endParaRPr kumimoji="0" lang="en-US" sz="1800" b="1" i="0" u="none" strike="noStrike" kern="1200" cap="none" spc="0" normalizeH="0" baseline="0" noProof="0" dirty="0">
                <a:ln>
                  <a:noFill/>
                </a:ln>
                <a:solidFill>
                  <a:srgbClr val="0070C0"/>
                </a:solidFill>
                <a:effectLst/>
                <a:uLnTx/>
                <a:uFillTx/>
                <a:latin typeface="Arial" panose="020B0604020202020204"/>
                <a:ea typeface="+mn-ea"/>
                <a:cs typeface="+mn-cs"/>
              </a:endParaRPr>
            </a:p>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rPr>
                <a:t>	Director, Partnership Development Office</a:t>
              </a:r>
            </a:p>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rPr>
                <a:t>	Frederick National Laboratory</a:t>
              </a:r>
            </a:p>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rPr>
                <a:t>	301-846-5737</a:t>
              </a:r>
            </a:p>
            <a:p>
              <a:pPr marL="282575" marR="0" lvl="0" indent="-282575"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rPr>
                <a:t>	</a:t>
              </a:r>
              <a:r>
                <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hlinkClick r:id="rId4"/>
                </a:rPr>
                <a:t>Vladimir.Popov@nih.gov</a:t>
              </a:r>
              <a:r>
                <a:rPr kumimoji="0" lang="en-US" sz="1600" b="0" i="0" u="none" strike="noStrike" kern="1200" cap="none" spc="0" normalizeH="0" baseline="0" noProof="0" dirty="0">
                  <a:ln>
                    <a:noFill/>
                  </a:ln>
                  <a:solidFill>
                    <a:srgbClr val="4B4B4B"/>
                  </a:solidFill>
                  <a:effectLst/>
                  <a:uLnTx/>
                  <a:uFillTx/>
                  <a:latin typeface="Arial" panose="020B0604020202020204"/>
                  <a:ea typeface="+mn-ea"/>
                  <a:cs typeface="+mn-cs"/>
                </a:rPr>
                <a:t> </a:t>
              </a:r>
            </a:p>
            <a:p>
              <a:pPr marL="347472" marR="0" lvl="0" indent="0" algn="l" defTabSz="2286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4B4B4B"/>
                </a:solidFill>
                <a:effectLst/>
                <a:uLnTx/>
                <a:uFillTx/>
                <a:latin typeface="Arial" panose="020B0604020202020204"/>
                <a:ea typeface="+mn-ea"/>
                <a:cs typeface="+mn-cs"/>
              </a:endParaRPr>
            </a:p>
            <a:p>
              <a:pPr marL="347472" marR="0" lvl="0" indent="0" algn="l" defTabSz="2286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4B4B4B"/>
                </a:solidFill>
                <a:effectLst/>
                <a:uLnTx/>
                <a:uFillTx/>
                <a:latin typeface="Arial" panose="020B0604020202020204"/>
                <a:ea typeface="+mn-ea"/>
                <a:cs typeface="+mn-cs"/>
              </a:endParaRPr>
            </a:p>
            <a:p>
              <a:pPr marL="457200" marR="0" lvl="1" indent="0" algn="l" defTabSz="2286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4B4B4B"/>
                </a:solidFill>
                <a:effectLst/>
                <a:uLnTx/>
                <a:uFillTx/>
                <a:latin typeface="Arial" panose="020B0604020202020204"/>
                <a:ea typeface="+mn-ea"/>
                <a:cs typeface="+mn-cs"/>
              </a:endParaRPr>
            </a:p>
            <a:p>
              <a:pPr marL="0" marR="0" lvl="0" indent="0" algn="l" defTabSz="2286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B4B4B"/>
                  </a:solidFill>
                  <a:effectLst/>
                  <a:uLnTx/>
                  <a:uFillTx/>
                  <a:latin typeface="Arial" panose="020B0604020202020204"/>
                  <a:ea typeface="+mn-ea"/>
                  <a:cs typeface="+mn-cs"/>
                </a:rPr>
                <a:t>	</a:t>
              </a:r>
            </a:p>
            <a:p>
              <a:pPr marL="0" marR="0" lvl="0" indent="0" algn="l" defTabSz="2286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B4B4B"/>
                  </a:solidFill>
                  <a:effectLst/>
                  <a:uLnTx/>
                  <a:uFillTx/>
                  <a:latin typeface="Arial" panose="020B0604020202020204"/>
                  <a:ea typeface="+mn-ea"/>
                  <a:cs typeface="+mn-cs"/>
                </a:rPr>
                <a:t>	</a:t>
              </a:r>
            </a:p>
          </p:txBody>
        </p:sp>
        <p:sp>
          <p:nvSpPr>
            <p:cNvPr id="13" name="Rectangle 12">
              <a:extLst>
                <a:ext uri="{FF2B5EF4-FFF2-40B4-BE49-F238E27FC236}">
                  <a16:creationId xmlns:a16="http://schemas.microsoft.com/office/drawing/2014/main" id="{BD76857A-FCAC-45B6-8F5C-35B44C075278}"/>
                </a:ext>
              </a:extLst>
            </p:cNvPr>
            <p:cNvSpPr/>
            <p:nvPr/>
          </p:nvSpPr>
          <p:spPr>
            <a:xfrm>
              <a:off x="5957023" y="4553129"/>
              <a:ext cx="4527479" cy="16041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6" name="Slide Number Placeholder 5">
            <a:extLst>
              <a:ext uri="{FF2B5EF4-FFF2-40B4-BE49-F238E27FC236}">
                <a16:creationId xmlns:a16="http://schemas.microsoft.com/office/drawing/2014/main" id="{9157A31C-E704-40B2-8F55-FCFBEAA2768D}"/>
              </a:ext>
            </a:extLst>
          </p:cNvPr>
          <p:cNvSpPr>
            <a:spLocks noGrp="1"/>
          </p:cNvSpPr>
          <p:nvPr>
            <p:ph type="sldNum" sz="quarter" idx="12"/>
          </p:nvPr>
        </p:nvSpPr>
        <p:spPr/>
        <p:txBody>
          <a:bodyPr/>
          <a:lstStyle/>
          <a:p>
            <a:fld id="{D5F11FED-66BC-4C03-9016-FD41D1C797D0}" type="slidenum">
              <a:rPr lang="en-US" smtClean="0"/>
              <a:t>10</a:t>
            </a:fld>
            <a:endParaRPr lang="en-US"/>
          </a:p>
        </p:txBody>
      </p:sp>
    </p:spTree>
    <p:extLst>
      <p:ext uri="{BB962C8B-B14F-4D97-AF65-F5344CB8AC3E}">
        <p14:creationId xmlns:p14="http://schemas.microsoft.com/office/powerpoint/2010/main" val="3888621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DD74CC-F9A3-424B-A6F8-3D3296ED26A7}"/>
              </a:ext>
            </a:extLst>
          </p:cNvPr>
          <p:cNvSpPr>
            <a:spLocks noGrp="1"/>
          </p:cNvSpPr>
          <p:nvPr>
            <p:ph type="ctrTitle"/>
          </p:nvPr>
        </p:nvSpPr>
        <p:spPr>
          <a:xfrm>
            <a:off x="2743199" y="3684239"/>
            <a:ext cx="6680579" cy="367879"/>
          </a:xfrm>
        </p:spPr>
        <p:txBody>
          <a:bodyPr>
            <a:noAutofit/>
          </a:bodyPr>
          <a:lstStyle/>
          <a:p>
            <a:pPr algn="ctr"/>
            <a:br>
              <a:rPr lang="en-US" sz="2400" dirty="0"/>
            </a:br>
            <a:r>
              <a:rPr lang="en-US" sz="2400" dirty="0" err="1"/>
              <a:t>www.atomscience.org</a:t>
            </a:r>
            <a:endParaRPr lang="en-US" sz="2400" dirty="0"/>
          </a:p>
        </p:txBody>
      </p:sp>
      <p:sp>
        <p:nvSpPr>
          <p:cNvPr id="3" name="Subtitle 1">
            <a:extLst>
              <a:ext uri="{FF2B5EF4-FFF2-40B4-BE49-F238E27FC236}">
                <a16:creationId xmlns:a16="http://schemas.microsoft.com/office/drawing/2014/main" id="{66D3A1CD-679C-4459-8AB4-36835E782EF5}"/>
              </a:ext>
            </a:extLst>
          </p:cNvPr>
          <p:cNvSpPr>
            <a:spLocks noGrp="1"/>
          </p:cNvSpPr>
          <p:nvPr>
            <p:ph type="subTitle" idx="1"/>
          </p:nvPr>
        </p:nvSpPr>
        <p:spPr>
          <a:xfrm>
            <a:off x="2432137" y="4738486"/>
            <a:ext cx="7327726" cy="1655762"/>
          </a:xfrm>
        </p:spPr>
        <p:txBody>
          <a:bodyPr>
            <a:normAutofit/>
          </a:bodyPr>
          <a:lstStyle/>
          <a:p>
            <a:pPr algn="ctr"/>
            <a:r>
              <a:rPr lang="en-US" dirty="0"/>
              <a:t>Key points: </a:t>
            </a:r>
          </a:p>
          <a:p>
            <a:pPr algn="ctr"/>
            <a:r>
              <a:rPr lang="en-US" dirty="0"/>
              <a:t>Accelerating Computational Drug Discovery</a:t>
            </a:r>
          </a:p>
          <a:p>
            <a:pPr algn="ctr"/>
            <a:r>
              <a:rPr lang="en-US" dirty="0"/>
              <a:t>Open Platform and Ecosystem</a:t>
            </a:r>
          </a:p>
          <a:p>
            <a:pPr algn="ctr"/>
            <a:r>
              <a:rPr lang="en-US" dirty="0"/>
              <a:t>Democratizing Drug Discovery</a:t>
            </a:r>
          </a:p>
        </p:txBody>
      </p:sp>
    </p:spTree>
    <p:extLst>
      <p:ext uri="{BB962C8B-B14F-4D97-AF65-F5344CB8AC3E}">
        <p14:creationId xmlns:p14="http://schemas.microsoft.com/office/powerpoint/2010/main" val="3454913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5F159ED5-949D-4F7B-942B-A15A9B9295E0}"/>
              </a:ext>
            </a:extLst>
          </p:cNvPr>
          <p:cNvSpPr txBox="1">
            <a:spLocks/>
          </p:cNvSpPr>
          <p:nvPr/>
        </p:nvSpPr>
        <p:spPr>
          <a:xfrm>
            <a:off x="676248" y="183447"/>
            <a:ext cx="10981505" cy="647700"/>
          </a:xfrm>
          <a:prstGeom prst="rect">
            <a:avLst/>
          </a:prstGeom>
          <a:effectLst/>
        </p:spPr>
        <p:txBody>
          <a:bodyPr vert="horz" lIns="0" rIns="34291" rtlCol="0" anchor="ctr"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685750">
              <a:defRPr/>
            </a:pPr>
            <a:endParaRPr lang="en-US" dirty="0">
              <a:solidFill>
                <a:srgbClr val="373C50">
                  <a:lumMod val="75000"/>
                </a:srgbClr>
              </a:solidFill>
            </a:endParaRPr>
          </a:p>
        </p:txBody>
      </p:sp>
      <p:sp>
        <p:nvSpPr>
          <p:cNvPr id="26" name="Content Placeholder 2">
            <a:extLst>
              <a:ext uri="{FF2B5EF4-FFF2-40B4-BE49-F238E27FC236}">
                <a16:creationId xmlns:a16="http://schemas.microsoft.com/office/drawing/2014/main" id="{9EF0ED9A-D0EA-5145-B3B3-CAC2B4007DB0}"/>
              </a:ext>
            </a:extLst>
          </p:cNvPr>
          <p:cNvSpPr txBox="1">
            <a:spLocks/>
          </p:cNvSpPr>
          <p:nvPr/>
        </p:nvSpPr>
        <p:spPr>
          <a:xfrm>
            <a:off x="6661536" y="1771499"/>
            <a:ext cx="5087970" cy="4841415"/>
          </a:xfrm>
          <a:prstGeom prst="rect">
            <a:avLst/>
          </a:prstGeom>
        </p:spPr>
        <p:txBody>
          <a:bodyPr>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defTabSz="914377">
              <a:buClr>
                <a:srgbClr val="373C50">
                  <a:lumMod val="75000"/>
                </a:srgbClr>
              </a:buClr>
              <a:buNone/>
            </a:pPr>
            <a:r>
              <a:rPr lang="en-US" sz="2800" dirty="0">
                <a:solidFill>
                  <a:srgbClr val="4B4B4B"/>
                </a:solidFill>
                <a:latin typeface="+mn-lt"/>
              </a:rPr>
              <a:t>We’ll do this by ….</a:t>
            </a:r>
          </a:p>
          <a:p>
            <a:pPr marL="290513" lvl="1" indent="-223838" defTabSz="914377">
              <a:spcBef>
                <a:spcPts val="1200"/>
              </a:spcBef>
              <a:buFont typeface="+mj-lt"/>
              <a:buAutoNum type="arabicPeriod"/>
            </a:pPr>
            <a:r>
              <a:rPr lang="en-US" dirty="0">
                <a:solidFill>
                  <a:srgbClr val="4B4B4B"/>
                </a:solidFill>
                <a:latin typeface="+mn-lt"/>
              </a:rPr>
              <a:t>Demonstrating acceleration and effectiveness of AI and computing-driven molecular discovery and optimization </a:t>
            </a:r>
          </a:p>
          <a:p>
            <a:pPr marL="290513" lvl="1" indent="-223838" defTabSz="914377">
              <a:spcBef>
                <a:spcPts val="1200"/>
              </a:spcBef>
              <a:buFont typeface="+mj-lt"/>
              <a:buAutoNum type="arabicPeriod"/>
            </a:pPr>
            <a:r>
              <a:rPr lang="en-US" dirty="0">
                <a:solidFill>
                  <a:srgbClr val="4B4B4B"/>
                </a:solidFill>
                <a:latin typeface="+mn-lt"/>
              </a:rPr>
              <a:t>Developing, validating, and releasing an open platform for molecular discovery and design</a:t>
            </a:r>
          </a:p>
          <a:p>
            <a:pPr marL="290513" lvl="1" indent="-223838" defTabSz="914377">
              <a:spcBef>
                <a:spcPts val="1200"/>
              </a:spcBef>
              <a:buFont typeface="+mj-lt"/>
              <a:buAutoNum type="arabicPeriod"/>
            </a:pPr>
            <a:r>
              <a:rPr lang="en-US" dirty="0">
                <a:solidFill>
                  <a:srgbClr val="4B4B4B"/>
                </a:solidFill>
                <a:latin typeface="+mn-lt"/>
              </a:rPr>
              <a:t>Applying the platform to making molecules for work on cancer, infectious disease, and underserved needs in the public good</a:t>
            </a:r>
          </a:p>
        </p:txBody>
      </p:sp>
      <p:pic>
        <p:nvPicPr>
          <p:cNvPr id="8" name="Picture 7">
            <a:extLst>
              <a:ext uri="{FF2B5EF4-FFF2-40B4-BE49-F238E27FC236}">
                <a16:creationId xmlns:a16="http://schemas.microsoft.com/office/drawing/2014/main" id="{606EC4AF-CBF5-A944-B979-8FE5ABF1C52E}"/>
              </a:ext>
            </a:extLst>
          </p:cNvPr>
          <p:cNvPicPr>
            <a:picLocks noChangeAspect="1"/>
          </p:cNvPicPr>
          <p:nvPr/>
        </p:nvPicPr>
        <p:blipFill>
          <a:blip r:embed="rId3"/>
          <a:stretch>
            <a:fillRect/>
          </a:stretch>
        </p:blipFill>
        <p:spPr>
          <a:xfrm>
            <a:off x="676248" y="1771499"/>
            <a:ext cx="5690333" cy="4040960"/>
          </a:xfrm>
          <a:prstGeom prst="rect">
            <a:avLst/>
          </a:prstGeom>
        </p:spPr>
      </p:pic>
      <p:sp>
        <p:nvSpPr>
          <p:cNvPr id="6" name="Title 3">
            <a:extLst>
              <a:ext uri="{FF2B5EF4-FFF2-40B4-BE49-F238E27FC236}">
                <a16:creationId xmlns:a16="http://schemas.microsoft.com/office/drawing/2014/main" id="{469062B2-DE30-FD42-BBE3-6F86ABE8F97B}"/>
              </a:ext>
            </a:extLst>
          </p:cNvPr>
          <p:cNvSpPr txBox="1">
            <a:spLocks/>
          </p:cNvSpPr>
          <p:nvPr/>
        </p:nvSpPr>
        <p:spPr>
          <a:xfrm>
            <a:off x="835029" y="345989"/>
            <a:ext cx="10680723" cy="963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goal of ATOM is to accelerate and democratize drug discovery and optimization</a:t>
            </a:r>
          </a:p>
        </p:txBody>
      </p:sp>
      <p:sp>
        <p:nvSpPr>
          <p:cNvPr id="10" name="Slide Number Placeholder 9">
            <a:extLst>
              <a:ext uri="{FF2B5EF4-FFF2-40B4-BE49-F238E27FC236}">
                <a16:creationId xmlns:a16="http://schemas.microsoft.com/office/drawing/2014/main" id="{62ED498F-59A5-4D5D-BF7F-B883E43EF33F}"/>
              </a:ext>
            </a:extLst>
          </p:cNvPr>
          <p:cNvSpPr>
            <a:spLocks noGrp="1"/>
          </p:cNvSpPr>
          <p:nvPr>
            <p:ph type="sldNum" sz="quarter" idx="12"/>
          </p:nvPr>
        </p:nvSpPr>
        <p:spPr/>
        <p:txBody>
          <a:bodyPr/>
          <a:lstStyle/>
          <a:p>
            <a:fld id="{D5F11FED-66BC-4C03-9016-FD41D1C797D0}" type="slidenum">
              <a:rPr lang="en-US" smtClean="0"/>
              <a:t>3</a:t>
            </a:fld>
            <a:endParaRPr lang="en-US"/>
          </a:p>
        </p:txBody>
      </p:sp>
    </p:spTree>
    <p:extLst>
      <p:ext uri="{BB962C8B-B14F-4D97-AF65-F5344CB8AC3E}">
        <p14:creationId xmlns:p14="http://schemas.microsoft.com/office/powerpoint/2010/main" val="408079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659C5E3-6C98-A34B-8221-7F9ABB43D7C8}"/>
              </a:ext>
            </a:extLst>
          </p:cNvPr>
          <p:cNvGrpSpPr/>
          <p:nvPr/>
        </p:nvGrpSpPr>
        <p:grpSpPr>
          <a:xfrm>
            <a:off x="7494986" y="1231097"/>
            <a:ext cx="1838759" cy="1301819"/>
            <a:chOff x="2723108" y="1220113"/>
            <a:chExt cx="1838759" cy="1301819"/>
          </a:xfrm>
        </p:grpSpPr>
        <p:sp>
          <p:nvSpPr>
            <p:cNvPr id="34" name="Freeform: Shape 11">
              <a:extLst>
                <a:ext uri="{FF2B5EF4-FFF2-40B4-BE49-F238E27FC236}">
                  <a16:creationId xmlns:a16="http://schemas.microsoft.com/office/drawing/2014/main" id="{D4360A53-9F46-1B40-AC01-72BCC626A80F}"/>
                </a:ext>
              </a:extLst>
            </p:cNvPr>
            <p:cNvSpPr/>
            <p:nvPr/>
          </p:nvSpPr>
          <p:spPr>
            <a:xfrm>
              <a:off x="2723108" y="1220113"/>
              <a:ext cx="1838759" cy="1301819"/>
            </a:xfrm>
            <a:custGeom>
              <a:avLst/>
              <a:gdLst>
                <a:gd name="connsiteX0" fmla="*/ 0 w 1876348"/>
                <a:gd name="connsiteY0" fmla="*/ 150108 h 1501079"/>
                <a:gd name="connsiteX1" fmla="*/ 150108 w 1876348"/>
                <a:gd name="connsiteY1" fmla="*/ 0 h 1501079"/>
                <a:gd name="connsiteX2" fmla="*/ 1726240 w 1876348"/>
                <a:gd name="connsiteY2" fmla="*/ 0 h 1501079"/>
                <a:gd name="connsiteX3" fmla="*/ 1876348 w 1876348"/>
                <a:gd name="connsiteY3" fmla="*/ 150108 h 1501079"/>
                <a:gd name="connsiteX4" fmla="*/ 1876348 w 1876348"/>
                <a:gd name="connsiteY4" fmla="*/ 1350971 h 1501079"/>
                <a:gd name="connsiteX5" fmla="*/ 1726240 w 1876348"/>
                <a:gd name="connsiteY5" fmla="*/ 1501079 h 1501079"/>
                <a:gd name="connsiteX6" fmla="*/ 150108 w 1876348"/>
                <a:gd name="connsiteY6" fmla="*/ 1501079 h 1501079"/>
                <a:gd name="connsiteX7" fmla="*/ 0 w 1876348"/>
                <a:gd name="connsiteY7" fmla="*/ 1350971 h 1501079"/>
                <a:gd name="connsiteX8" fmla="*/ 0 w 1876348"/>
                <a:gd name="connsiteY8" fmla="*/ 150108 h 15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6348" h="1501079">
                  <a:moveTo>
                    <a:pt x="0" y="150108"/>
                  </a:moveTo>
                  <a:cubicBezTo>
                    <a:pt x="0" y="67206"/>
                    <a:pt x="67206" y="0"/>
                    <a:pt x="150108" y="0"/>
                  </a:cubicBezTo>
                  <a:lnTo>
                    <a:pt x="1726240" y="0"/>
                  </a:lnTo>
                  <a:cubicBezTo>
                    <a:pt x="1809142" y="0"/>
                    <a:pt x="1876348" y="67206"/>
                    <a:pt x="1876348" y="150108"/>
                  </a:cubicBezTo>
                  <a:lnTo>
                    <a:pt x="1876348" y="1350971"/>
                  </a:lnTo>
                  <a:cubicBezTo>
                    <a:pt x="1876348" y="1433873"/>
                    <a:pt x="1809142" y="1501079"/>
                    <a:pt x="1726240" y="1501079"/>
                  </a:cubicBezTo>
                  <a:lnTo>
                    <a:pt x="150108" y="1501079"/>
                  </a:lnTo>
                  <a:cubicBezTo>
                    <a:pt x="67206" y="1501079"/>
                    <a:pt x="0" y="1433873"/>
                    <a:pt x="0" y="1350971"/>
                  </a:cubicBezTo>
                  <a:lnTo>
                    <a:pt x="0" y="150108"/>
                  </a:lnTo>
                  <a:close/>
                </a:path>
              </a:pathLst>
            </a:custGeom>
            <a:solidFill>
              <a:schemeClr val="bg1"/>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540" tIns="72540" rIns="72540" bIns="72540" numCol="1" spcCol="1270" anchor="b"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B4B4B">
                      <a:lumMod val="50000"/>
                    </a:srgbClr>
                  </a:solidFill>
                  <a:effectLst/>
                  <a:uLnTx/>
                  <a:uFillTx/>
                  <a:ea typeface="+mn-ea"/>
                  <a:cs typeface="Arial" panose="020B0604020202020204" pitchFamily="34" charset="0"/>
                </a:rPr>
                <a:t>High performance computing, data science, and molecular design</a:t>
              </a:r>
            </a:p>
          </p:txBody>
        </p:sp>
        <p:pic>
          <p:nvPicPr>
            <p:cNvPr id="35" name="Picture 2" descr="Image result for lawrence livermore national laboratory">
              <a:extLst>
                <a:ext uri="{FF2B5EF4-FFF2-40B4-BE49-F238E27FC236}">
                  <a16:creationId xmlns:a16="http://schemas.microsoft.com/office/drawing/2014/main" id="{9C1581BD-5813-794C-A0D3-00F371D85C5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55309" y="1338791"/>
              <a:ext cx="1744733" cy="3401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2370ECEB-A80E-EA43-A156-E246C523B675}"/>
              </a:ext>
            </a:extLst>
          </p:cNvPr>
          <p:cNvGrpSpPr/>
          <p:nvPr/>
        </p:nvGrpSpPr>
        <p:grpSpPr>
          <a:xfrm>
            <a:off x="5503644" y="1254134"/>
            <a:ext cx="1838759" cy="1277798"/>
            <a:chOff x="7973837" y="1455898"/>
            <a:chExt cx="1828800" cy="1371600"/>
          </a:xfrm>
        </p:grpSpPr>
        <p:sp>
          <p:nvSpPr>
            <p:cNvPr id="37" name="Freeform: Shape 15">
              <a:extLst>
                <a:ext uri="{FF2B5EF4-FFF2-40B4-BE49-F238E27FC236}">
                  <a16:creationId xmlns:a16="http://schemas.microsoft.com/office/drawing/2014/main" id="{47D122AD-4FC5-C04C-9D3B-9B8F0EF72A9A}"/>
                </a:ext>
              </a:extLst>
            </p:cNvPr>
            <p:cNvSpPr/>
            <p:nvPr/>
          </p:nvSpPr>
          <p:spPr>
            <a:xfrm>
              <a:off x="7973837" y="1455898"/>
              <a:ext cx="1828800" cy="1371600"/>
            </a:xfrm>
            <a:custGeom>
              <a:avLst/>
              <a:gdLst>
                <a:gd name="connsiteX0" fmla="*/ 0 w 1876348"/>
                <a:gd name="connsiteY0" fmla="*/ 150108 h 1501079"/>
                <a:gd name="connsiteX1" fmla="*/ 150108 w 1876348"/>
                <a:gd name="connsiteY1" fmla="*/ 0 h 1501079"/>
                <a:gd name="connsiteX2" fmla="*/ 1726240 w 1876348"/>
                <a:gd name="connsiteY2" fmla="*/ 0 h 1501079"/>
                <a:gd name="connsiteX3" fmla="*/ 1876348 w 1876348"/>
                <a:gd name="connsiteY3" fmla="*/ 150108 h 1501079"/>
                <a:gd name="connsiteX4" fmla="*/ 1876348 w 1876348"/>
                <a:gd name="connsiteY4" fmla="*/ 1350971 h 1501079"/>
                <a:gd name="connsiteX5" fmla="*/ 1726240 w 1876348"/>
                <a:gd name="connsiteY5" fmla="*/ 1501079 h 1501079"/>
                <a:gd name="connsiteX6" fmla="*/ 150108 w 1876348"/>
                <a:gd name="connsiteY6" fmla="*/ 1501079 h 1501079"/>
                <a:gd name="connsiteX7" fmla="*/ 0 w 1876348"/>
                <a:gd name="connsiteY7" fmla="*/ 1350971 h 1501079"/>
                <a:gd name="connsiteX8" fmla="*/ 0 w 1876348"/>
                <a:gd name="connsiteY8" fmla="*/ 150108 h 15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6348" h="1501079">
                  <a:moveTo>
                    <a:pt x="0" y="150108"/>
                  </a:moveTo>
                  <a:cubicBezTo>
                    <a:pt x="0" y="67206"/>
                    <a:pt x="67206" y="0"/>
                    <a:pt x="150108" y="0"/>
                  </a:cubicBezTo>
                  <a:lnTo>
                    <a:pt x="1726240" y="0"/>
                  </a:lnTo>
                  <a:cubicBezTo>
                    <a:pt x="1809142" y="0"/>
                    <a:pt x="1876348" y="67206"/>
                    <a:pt x="1876348" y="150108"/>
                  </a:cubicBezTo>
                  <a:lnTo>
                    <a:pt x="1876348" y="1350971"/>
                  </a:lnTo>
                  <a:cubicBezTo>
                    <a:pt x="1876348" y="1433873"/>
                    <a:pt x="1809142" y="1501079"/>
                    <a:pt x="1726240" y="1501079"/>
                  </a:cubicBezTo>
                  <a:lnTo>
                    <a:pt x="150108" y="1501079"/>
                  </a:lnTo>
                  <a:cubicBezTo>
                    <a:pt x="67206" y="1501079"/>
                    <a:pt x="0" y="1433873"/>
                    <a:pt x="0" y="1350971"/>
                  </a:cubicBezTo>
                  <a:lnTo>
                    <a:pt x="0" y="150108"/>
                  </a:lnTo>
                  <a:close/>
                </a:path>
              </a:pathLst>
            </a:custGeom>
            <a:solidFill>
              <a:schemeClr val="bg1"/>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540" tIns="72540" rIns="72540" bIns="72540" numCol="1" spcCol="1270" anchor="b"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B4B4B">
                      <a:lumMod val="50000"/>
                    </a:srgbClr>
                  </a:solidFill>
                  <a:effectLst/>
                  <a:uLnTx/>
                  <a:uFillTx/>
                  <a:ea typeface="+mn-ea"/>
                  <a:cs typeface="Arial" panose="020B0604020202020204" pitchFamily="34" charset="0"/>
                </a:rPr>
                <a:t>Cancer biology and new assay development</a:t>
              </a:r>
            </a:p>
          </p:txBody>
        </p:sp>
        <p:pic>
          <p:nvPicPr>
            <p:cNvPr id="38" name="Picture 2" descr="Home">
              <a:extLst>
                <a:ext uri="{FF2B5EF4-FFF2-40B4-BE49-F238E27FC236}">
                  <a16:creationId xmlns:a16="http://schemas.microsoft.com/office/drawing/2014/main" id="{3F947BD1-5DF3-E146-B291-31ADBDC693F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21213" y="1597289"/>
              <a:ext cx="795730" cy="438535"/>
            </a:xfrm>
            <a:prstGeom prst="rect">
              <a:avLst/>
            </a:prstGeom>
            <a:noFill/>
          </p:spPr>
        </p:pic>
      </p:grpSp>
      <p:grpSp>
        <p:nvGrpSpPr>
          <p:cNvPr id="46" name="Group 45">
            <a:extLst>
              <a:ext uri="{FF2B5EF4-FFF2-40B4-BE49-F238E27FC236}">
                <a16:creationId xmlns:a16="http://schemas.microsoft.com/office/drawing/2014/main" id="{6ABFE4BB-A0F3-534D-AB8F-93783879B9AA}"/>
              </a:ext>
            </a:extLst>
          </p:cNvPr>
          <p:cNvGrpSpPr/>
          <p:nvPr/>
        </p:nvGrpSpPr>
        <p:grpSpPr>
          <a:xfrm>
            <a:off x="3519390" y="1235907"/>
            <a:ext cx="1838759" cy="1296025"/>
            <a:chOff x="302019" y="2937399"/>
            <a:chExt cx="1828800" cy="1371600"/>
          </a:xfrm>
        </p:grpSpPr>
        <p:sp>
          <p:nvSpPr>
            <p:cNvPr id="39" name="Freeform: Shape 13">
              <a:extLst>
                <a:ext uri="{FF2B5EF4-FFF2-40B4-BE49-F238E27FC236}">
                  <a16:creationId xmlns:a16="http://schemas.microsoft.com/office/drawing/2014/main" id="{116340C6-A46D-1544-BC49-3E9FFC5D5D94}"/>
                </a:ext>
              </a:extLst>
            </p:cNvPr>
            <p:cNvSpPr/>
            <p:nvPr/>
          </p:nvSpPr>
          <p:spPr>
            <a:xfrm>
              <a:off x="302019" y="2937399"/>
              <a:ext cx="1828800" cy="1371600"/>
            </a:xfrm>
            <a:custGeom>
              <a:avLst/>
              <a:gdLst>
                <a:gd name="connsiteX0" fmla="*/ 0 w 1876348"/>
                <a:gd name="connsiteY0" fmla="*/ 150108 h 1501079"/>
                <a:gd name="connsiteX1" fmla="*/ 150108 w 1876348"/>
                <a:gd name="connsiteY1" fmla="*/ 0 h 1501079"/>
                <a:gd name="connsiteX2" fmla="*/ 1726240 w 1876348"/>
                <a:gd name="connsiteY2" fmla="*/ 0 h 1501079"/>
                <a:gd name="connsiteX3" fmla="*/ 1876348 w 1876348"/>
                <a:gd name="connsiteY3" fmla="*/ 150108 h 1501079"/>
                <a:gd name="connsiteX4" fmla="*/ 1876348 w 1876348"/>
                <a:gd name="connsiteY4" fmla="*/ 1350971 h 1501079"/>
                <a:gd name="connsiteX5" fmla="*/ 1726240 w 1876348"/>
                <a:gd name="connsiteY5" fmla="*/ 1501079 h 1501079"/>
                <a:gd name="connsiteX6" fmla="*/ 150108 w 1876348"/>
                <a:gd name="connsiteY6" fmla="*/ 1501079 h 1501079"/>
                <a:gd name="connsiteX7" fmla="*/ 0 w 1876348"/>
                <a:gd name="connsiteY7" fmla="*/ 1350971 h 1501079"/>
                <a:gd name="connsiteX8" fmla="*/ 0 w 1876348"/>
                <a:gd name="connsiteY8" fmla="*/ 150108 h 15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6348" h="1501079">
                  <a:moveTo>
                    <a:pt x="0" y="150108"/>
                  </a:moveTo>
                  <a:cubicBezTo>
                    <a:pt x="0" y="67206"/>
                    <a:pt x="67206" y="0"/>
                    <a:pt x="150108" y="0"/>
                  </a:cubicBezTo>
                  <a:lnTo>
                    <a:pt x="1726240" y="0"/>
                  </a:lnTo>
                  <a:cubicBezTo>
                    <a:pt x="1809142" y="0"/>
                    <a:pt x="1876348" y="67206"/>
                    <a:pt x="1876348" y="150108"/>
                  </a:cubicBezTo>
                  <a:lnTo>
                    <a:pt x="1876348" y="1350971"/>
                  </a:lnTo>
                  <a:cubicBezTo>
                    <a:pt x="1876348" y="1433873"/>
                    <a:pt x="1809142" y="1501079"/>
                    <a:pt x="1726240" y="1501079"/>
                  </a:cubicBezTo>
                  <a:lnTo>
                    <a:pt x="150108" y="1501079"/>
                  </a:lnTo>
                  <a:cubicBezTo>
                    <a:pt x="67206" y="1501079"/>
                    <a:pt x="0" y="1433873"/>
                    <a:pt x="0" y="1350971"/>
                  </a:cubicBezTo>
                  <a:lnTo>
                    <a:pt x="0" y="150108"/>
                  </a:lnTo>
                  <a:close/>
                </a:path>
              </a:pathLst>
            </a:custGeom>
            <a:solidFill>
              <a:schemeClr val="bg1"/>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540" tIns="72540" rIns="72540" bIns="72540" numCol="1" spcCol="1270" anchor="b"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B4B4B">
                      <a:lumMod val="50000"/>
                    </a:srgbClr>
                  </a:solidFill>
                  <a:effectLst/>
                  <a:uLnTx/>
                  <a:uFillTx/>
                  <a:ea typeface="+mn-ea"/>
                  <a:cs typeface="Arial" panose="020B0604020202020204" pitchFamily="34" charset="0"/>
                </a:rPr>
                <a:t>Experimental biology, data analytics, open data and models</a:t>
              </a:r>
            </a:p>
          </p:txBody>
        </p:sp>
        <p:pic>
          <p:nvPicPr>
            <p:cNvPr id="40" name="Picture 39">
              <a:extLst>
                <a:ext uri="{FF2B5EF4-FFF2-40B4-BE49-F238E27FC236}">
                  <a16:creationId xmlns:a16="http://schemas.microsoft.com/office/drawing/2014/main" id="{9CD6E393-5713-954A-A55E-AFDDDFF909D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
            <a:stretch/>
          </p:blipFill>
          <p:spPr>
            <a:xfrm>
              <a:off x="328740" y="3115584"/>
              <a:ext cx="1775356" cy="339801"/>
            </a:xfrm>
            <a:prstGeom prst="rect">
              <a:avLst/>
            </a:prstGeom>
          </p:spPr>
        </p:pic>
      </p:grpSp>
      <p:sp>
        <p:nvSpPr>
          <p:cNvPr id="44" name="Title 3">
            <a:extLst>
              <a:ext uri="{FF2B5EF4-FFF2-40B4-BE49-F238E27FC236}">
                <a16:creationId xmlns:a16="http://schemas.microsoft.com/office/drawing/2014/main" id="{BCEF35D8-7F0D-1842-9714-8CAFCCFB37B0}"/>
              </a:ext>
            </a:extLst>
          </p:cNvPr>
          <p:cNvSpPr>
            <a:spLocks noGrp="1"/>
          </p:cNvSpPr>
          <p:nvPr>
            <p:ph type="title"/>
          </p:nvPr>
        </p:nvSpPr>
        <p:spPr>
          <a:xfrm>
            <a:off x="115202" y="170219"/>
            <a:ext cx="11796712" cy="928342"/>
          </a:xfrm>
        </p:spPr>
        <p:txBody>
          <a:bodyPr>
            <a:noAutofit/>
          </a:bodyPr>
          <a:lstStyle/>
          <a:p>
            <a:r>
              <a:rPr lang="en-US" dirty="0">
                <a:cs typeface="Calibri" panose="020F0502020204030204" pitchFamily="34" charset="0"/>
              </a:rPr>
              <a:t>The ATOM Public-private Consortium Experiment:</a:t>
            </a:r>
            <a:br>
              <a:rPr lang="en-US" sz="2800" dirty="0">
                <a:cs typeface="Calibri" panose="020F0502020204030204" pitchFamily="34" charset="0"/>
              </a:rPr>
            </a:br>
            <a:r>
              <a:rPr lang="en-US" sz="2000" dirty="0">
                <a:cs typeface="Calibri" panose="020F0502020204030204" pitchFamily="34" charset="0"/>
              </a:rPr>
              <a:t>Can independent government entities</a:t>
            </a:r>
            <a:r>
              <a:rPr lang="en-US" sz="2000" dirty="0">
                <a:solidFill>
                  <a:srgbClr val="FF0000"/>
                </a:solidFill>
                <a:cs typeface="Calibri" panose="020F0502020204030204" pitchFamily="34" charset="0"/>
              </a:rPr>
              <a:t> </a:t>
            </a:r>
            <a:r>
              <a:rPr lang="en-US" sz="2000" dirty="0">
                <a:cs typeface="Calibri" panose="020F0502020204030204" pitchFamily="34" charset="0"/>
              </a:rPr>
              <a:t>and private industry work together to expedite drug discovery?  </a:t>
            </a:r>
            <a:endParaRPr lang="en-US" sz="1800" dirty="0">
              <a:cs typeface="Calibri" panose="020F0502020204030204" pitchFamily="34" charset="0"/>
            </a:endParaRPr>
          </a:p>
        </p:txBody>
      </p:sp>
      <p:grpSp>
        <p:nvGrpSpPr>
          <p:cNvPr id="42" name="Group 41">
            <a:extLst>
              <a:ext uri="{FF2B5EF4-FFF2-40B4-BE49-F238E27FC236}">
                <a16:creationId xmlns:a16="http://schemas.microsoft.com/office/drawing/2014/main" id="{C1A50866-8C11-0B4F-9FEC-C53163EB13EF}"/>
              </a:ext>
            </a:extLst>
          </p:cNvPr>
          <p:cNvGrpSpPr/>
          <p:nvPr/>
        </p:nvGrpSpPr>
        <p:grpSpPr>
          <a:xfrm>
            <a:off x="9485455" y="1238221"/>
            <a:ext cx="1838759" cy="1301819"/>
            <a:chOff x="783395" y="1389371"/>
            <a:chExt cx="1828800" cy="1371600"/>
          </a:xfrm>
        </p:grpSpPr>
        <p:sp>
          <p:nvSpPr>
            <p:cNvPr id="31" name="Freeform: Shape 9">
              <a:extLst>
                <a:ext uri="{FF2B5EF4-FFF2-40B4-BE49-F238E27FC236}">
                  <a16:creationId xmlns:a16="http://schemas.microsoft.com/office/drawing/2014/main" id="{05DAB534-AFC3-2C46-A6AD-40E00CA62D9B}"/>
                </a:ext>
              </a:extLst>
            </p:cNvPr>
            <p:cNvSpPr/>
            <p:nvPr/>
          </p:nvSpPr>
          <p:spPr>
            <a:xfrm>
              <a:off x="783395" y="1389371"/>
              <a:ext cx="1828800" cy="1371600"/>
            </a:xfrm>
            <a:custGeom>
              <a:avLst/>
              <a:gdLst>
                <a:gd name="connsiteX0" fmla="*/ 0 w 1876348"/>
                <a:gd name="connsiteY0" fmla="*/ 150108 h 1501079"/>
                <a:gd name="connsiteX1" fmla="*/ 150108 w 1876348"/>
                <a:gd name="connsiteY1" fmla="*/ 0 h 1501079"/>
                <a:gd name="connsiteX2" fmla="*/ 1726240 w 1876348"/>
                <a:gd name="connsiteY2" fmla="*/ 0 h 1501079"/>
                <a:gd name="connsiteX3" fmla="*/ 1876348 w 1876348"/>
                <a:gd name="connsiteY3" fmla="*/ 150108 h 1501079"/>
                <a:gd name="connsiteX4" fmla="*/ 1876348 w 1876348"/>
                <a:gd name="connsiteY4" fmla="*/ 1350971 h 1501079"/>
                <a:gd name="connsiteX5" fmla="*/ 1726240 w 1876348"/>
                <a:gd name="connsiteY5" fmla="*/ 1501079 h 1501079"/>
                <a:gd name="connsiteX6" fmla="*/ 150108 w 1876348"/>
                <a:gd name="connsiteY6" fmla="*/ 1501079 h 1501079"/>
                <a:gd name="connsiteX7" fmla="*/ 0 w 1876348"/>
                <a:gd name="connsiteY7" fmla="*/ 1350971 h 1501079"/>
                <a:gd name="connsiteX8" fmla="*/ 0 w 1876348"/>
                <a:gd name="connsiteY8" fmla="*/ 150108 h 15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6348" h="1501079">
                  <a:moveTo>
                    <a:pt x="0" y="150108"/>
                  </a:moveTo>
                  <a:cubicBezTo>
                    <a:pt x="0" y="67206"/>
                    <a:pt x="67206" y="0"/>
                    <a:pt x="150108" y="0"/>
                  </a:cubicBezTo>
                  <a:lnTo>
                    <a:pt x="1726240" y="0"/>
                  </a:lnTo>
                  <a:cubicBezTo>
                    <a:pt x="1809142" y="0"/>
                    <a:pt x="1876348" y="67206"/>
                    <a:pt x="1876348" y="150108"/>
                  </a:cubicBezTo>
                  <a:lnTo>
                    <a:pt x="1876348" y="1350971"/>
                  </a:lnTo>
                  <a:cubicBezTo>
                    <a:pt x="1876348" y="1433873"/>
                    <a:pt x="1809142" y="1501079"/>
                    <a:pt x="1726240" y="1501079"/>
                  </a:cubicBezTo>
                  <a:lnTo>
                    <a:pt x="150108" y="1501079"/>
                  </a:lnTo>
                  <a:cubicBezTo>
                    <a:pt x="67206" y="1501079"/>
                    <a:pt x="0" y="1433873"/>
                    <a:pt x="0" y="1350971"/>
                  </a:cubicBezTo>
                  <a:lnTo>
                    <a:pt x="0" y="150108"/>
                  </a:lnTo>
                  <a:close/>
                </a:path>
              </a:pathLst>
            </a:custGeom>
            <a:solidFill>
              <a:schemeClr val="bg1"/>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540" tIns="72540" rIns="72540" bIns="72540" numCol="1" spcCol="1270" anchor="b"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B4B4B">
                      <a:lumMod val="50000"/>
                    </a:srgbClr>
                  </a:solidFill>
                  <a:effectLst/>
                  <a:uLnTx/>
                  <a:uFillTx/>
                  <a:ea typeface="+mn-ea"/>
                  <a:cs typeface="Arial" panose="020B0604020202020204" pitchFamily="34" charset="0"/>
                </a:rPr>
                <a:t>Drug discovery, chemistry, and historical dark data</a:t>
              </a:r>
            </a:p>
          </p:txBody>
        </p:sp>
        <p:pic>
          <p:nvPicPr>
            <p:cNvPr id="32" name="Picture 31">
              <a:extLst>
                <a:ext uri="{FF2B5EF4-FFF2-40B4-BE49-F238E27FC236}">
                  <a16:creationId xmlns:a16="http://schemas.microsoft.com/office/drawing/2014/main" id="{673E9E9E-D5FE-0C41-993C-EC9D998DD7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31411" y="1528716"/>
              <a:ext cx="502443" cy="493374"/>
            </a:xfrm>
            <a:prstGeom prst="rect">
              <a:avLst/>
            </a:prstGeom>
          </p:spPr>
        </p:pic>
      </p:grpSp>
      <p:sp>
        <p:nvSpPr>
          <p:cNvPr id="25" name="TextBox 24">
            <a:extLst>
              <a:ext uri="{FF2B5EF4-FFF2-40B4-BE49-F238E27FC236}">
                <a16:creationId xmlns:a16="http://schemas.microsoft.com/office/drawing/2014/main" id="{AB19CAC0-8BD4-9340-A009-91CFE0E0A318}"/>
              </a:ext>
            </a:extLst>
          </p:cNvPr>
          <p:cNvSpPr txBox="1"/>
          <p:nvPr/>
        </p:nvSpPr>
        <p:spPr>
          <a:xfrm>
            <a:off x="5383047" y="3148185"/>
            <a:ext cx="4999510" cy="400110"/>
          </a:xfrm>
          <a:prstGeom prst="rect">
            <a:avLst/>
          </a:prstGeom>
          <a:noFill/>
        </p:spPr>
        <p:txBody>
          <a:bodyPr wrap="none" rtlCol="0">
            <a:spAutoFit/>
          </a:bodyPr>
          <a:lstStyle/>
          <a:p>
            <a:r>
              <a:rPr lang="en-US" sz="2000" b="1" dirty="0"/>
              <a:t>Subsequent R&amp;D </a:t>
            </a:r>
            <a:r>
              <a:rPr lang="en-US" sz="2000" b="1"/>
              <a:t>Collaborations and </a:t>
            </a:r>
            <a:r>
              <a:rPr lang="en-US" sz="2000" b="1" dirty="0"/>
              <a:t>Partners</a:t>
            </a:r>
          </a:p>
        </p:txBody>
      </p:sp>
      <p:grpSp>
        <p:nvGrpSpPr>
          <p:cNvPr id="45" name="Group 44">
            <a:extLst>
              <a:ext uri="{FF2B5EF4-FFF2-40B4-BE49-F238E27FC236}">
                <a16:creationId xmlns:a16="http://schemas.microsoft.com/office/drawing/2014/main" id="{9D06BDEF-29BF-8E47-975C-4F09513363DA}"/>
              </a:ext>
            </a:extLst>
          </p:cNvPr>
          <p:cNvGrpSpPr/>
          <p:nvPr/>
        </p:nvGrpSpPr>
        <p:grpSpPr>
          <a:xfrm>
            <a:off x="170953" y="2732787"/>
            <a:ext cx="4332730" cy="3323033"/>
            <a:chOff x="2704737" y="2673527"/>
            <a:chExt cx="4332730" cy="3323033"/>
          </a:xfrm>
        </p:grpSpPr>
        <p:grpSp>
          <p:nvGrpSpPr>
            <p:cNvPr id="5" name="Group 4">
              <a:extLst>
                <a:ext uri="{FF2B5EF4-FFF2-40B4-BE49-F238E27FC236}">
                  <a16:creationId xmlns:a16="http://schemas.microsoft.com/office/drawing/2014/main" id="{343F3C51-2CDB-5546-8111-8E8670FAF441}"/>
                </a:ext>
              </a:extLst>
            </p:cNvPr>
            <p:cNvGrpSpPr/>
            <p:nvPr/>
          </p:nvGrpSpPr>
          <p:grpSpPr>
            <a:xfrm>
              <a:off x="2704737" y="2673527"/>
              <a:ext cx="4332730" cy="3323033"/>
              <a:chOff x="6422634" y="1474040"/>
              <a:chExt cx="5474898" cy="4786833"/>
            </a:xfrm>
          </p:grpSpPr>
          <p:sp>
            <p:nvSpPr>
              <p:cNvPr id="6" name="Trapezoid 5">
                <a:extLst>
                  <a:ext uri="{FF2B5EF4-FFF2-40B4-BE49-F238E27FC236}">
                    <a16:creationId xmlns:a16="http://schemas.microsoft.com/office/drawing/2014/main" id="{CE9E135D-C46F-1545-95B7-8EF514A16715}"/>
                  </a:ext>
                </a:extLst>
              </p:cNvPr>
              <p:cNvSpPr/>
              <p:nvPr/>
            </p:nvSpPr>
            <p:spPr>
              <a:xfrm>
                <a:off x="7419067" y="5372407"/>
                <a:ext cx="2695846" cy="484416"/>
              </a:xfrm>
              <a:prstGeom prst="trapezoid">
                <a:avLst>
                  <a:gd name="adj" fmla="val 6271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apezoid 6">
                <a:extLst>
                  <a:ext uri="{FF2B5EF4-FFF2-40B4-BE49-F238E27FC236}">
                    <a16:creationId xmlns:a16="http://schemas.microsoft.com/office/drawing/2014/main" id="{6B18975B-146E-2D42-97D6-BD52F904847B}"/>
                  </a:ext>
                </a:extLst>
              </p:cNvPr>
              <p:cNvSpPr/>
              <p:nvPr/>
            </p:nvSpPr>
            <p:spPr>
              <a:xfrm rot="10800000">
                <a:off x="7446669" y="1686078"/>
                <a:ext cx="2564771" cy="484416"/>
              </a:xfrm>
              <a:prstGeom prst="trapezoid">
                <a:avLst>
                  <a:gd name="adj" fmla="val 6271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A3334FB2-990F-DA42-BC41-6F93F5C8217C}"/>
                  </a:ext>
                </a:extLst>
              </p:cNvPr>
              <p:cNvSpPr/>
              <p:nvPr/>
            </p:nvSpPr>
            <p:spPr>
              <a:xfrm rot="6992650">
                <a:off x="5934645" y="2602573"/>
                <a:ext cx="2279219" cy="482126"/>
              </a:xfrm>
              <a:prstGeom prst="trapezoid">
                <a:avLst>
                  <a:gd name="adj" fmla="val 5790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rapezoid 8">
                <a:extLst>
                  <a:ext uri="{FF2B5EF4-FFF2-40B4-BE49-F238E27FC236}">
                    <a16:creationId xmlns:a16="http://schemas.microsoft.com/office/drawing/2014/main" id="{D688E9A8-6358-7041-8FC2-451B2D49EC1A}"/>
                  </a:ext>
                </a:extLst>
              </p:cNvPr>
              <p:cNvSpPr/>
              <p:nvPr/>
            </p:nvSpPr>
            <p:spPr>
              <a:xfrm rot="14599113">
                <a:off x="9279449" y="2613613"/>
                <a:ext cx="2254526" cy="482126"/>
              </a:xfrm>
              <a:prstGeom prst="trapezoid">
                <a:avLst>
                  <a:gd name="adj" fmla="val 5790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apezoid 9">
                <a:extLst>
                  <a:ext uri="{FF2B5EF4-FFF2-40B4-BE49-F238E27FC236}">
                    <a16:creationId xmlns:a16="http://schemas.microsoft.com/office/drawing/2014/main" id="{8CCA0FA1-C9D7-9049-8E1E-6AF5843A1038}"/>
                  </a:ext>
                </a:extLst>
              </p:cNvPr>
              <p:cNvSpPr/>
              <p:nvPr/>
            </p:nvSpPr>
            <p:spPr>
              <a:xfrm rot="17785738">
                <a:off x="9263418" y="4441542"/>
                <a:ext cx="2298863" cy="482126"/>
              </a:xfrm>
              <a:prstGeom prst="trapezoid">
                <a:avLst>
                  <a:gd name="adj" fmla="val 5790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apezoid 10">
                <a:extLst>
                  <a:ext uri="{FF2B5EF4-FFF2-40B4-BE49-F238E27FC236}">
                    <a16:creationId xmlns:a16="http://schemas.microsoft.com/office/drawing/2014/main" id="{D76F2775-63EF-A548-A1A7-31E421B40B68}"/>
                  </a:ext>
                </a:extLst>
              </p:cNvPr>
              <p:cNvSpPr/>
              <p:nvPr/>
            </p:nvSpPr>
            <p:spPr>
              <a:xfrm rot="3812469">
                <a:off x="5882018" y="4442315"/>
                <a:ext cx="2384280" cy="482126"/>
              </a:xfrm>
              <a:prstGeom prst="trapezoid">
                <a:avLst>
                  <a:gd name="adj" fmla="val 5790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DE371A9-221B-5E4B-A7CC-C3F750A42EDF}"/>
                  </a:ext>
                </a:extLst>
              </p:cNvPr>
              <p:cNvSpPr/>
              <p:nvPr/>
            </p:nvSpPr>
            <p:spPr>
              <a:xfrm>
                <a:off x="10562292" y="3721813"/>
                <a:ext cx="1335240" cy="96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B1BF35C-8D98-1C4D-9D71-FB4771BC30EB}"/>
                  </a:ext>
                </a:extLst>
              </p:cNvPr>
              <p:cNvSpPr/>
              <p:nvPr/>
            </p:nvSpPr>
            <p:spPr>
              <a:xfrm rot="14229165">
                <a:off x="7079790" y="1859301"/>
                <a:ext cx="832040" cy="61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C838504-4A28-F940-A09A-CEEBB4FFEF8D}"/>
                  </a:ext>
                </a:extLst>
              </p:cNvPr>
              <p:cNvSpPr/>
              <p:nvPr/>
            </p:nvSpPr>
            <p:spPr>
              <a:xfrm rot="7271637">
                <a:off x="9552952" y="1866274"/>
                <a:ext cx="782383" cy="98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C9D04DE-20F1-EF46-B85D-55B5A16AD835}"/>
                  </a:ext>
                </a:extLst>
              </p:cNvPr>
              <p:cNvSpPr txBox="1"/>
              <p:nvPr/>
            </p:nvSpPr>
            <p:spPr>
              <a:xfrm>
                <a:off x="8112197" y="1729262"/>
                <a:ext cx="1334020" cy="369332"/>
              </a:xfrm>
              <a:prstGeom prst="rect">
                <a:avLst/>
              </a:prstGeom>
              <a:noFill/>
            </p:spPr>
            <p:txBody>
              <a:bodyPr wrap="none" rtlCol="0">
                <a:spAutoFit/>
              </a:bodyPr>
              <a:lstStyle/>
              <a:p>
                <a:r>
                  <a:rPr lang="en-US" dirty="0">
                    <a:solidFill>
                      <a:schemeClr val="bg1"/>
                    </a:solidFill>
                  </a:rPr>
                  <a:t>Academic</a:t>
                </a:r>
              </a:p>
            </p:txBody>
          </p:sp>
          <p:sp>
            <p:nvSpPr>
              <p:cNvPr id="17" name="TextBox 16">
                <a:extLst>
                  <a:ext uri="{FF2B5EF4-FFF2-40B4-BE49-F238E27FC236}">
                    <a16:creationId xmlns:a16="http://schemas.microsoft.com/office/drawing/2014/main" id="{FF677807-A088-BE40-9BF3-929861D6DF4A}"/>
                  </a:ext>
                </a:extLst>
              </p:cNvPr>
              <p:cNvSpPr txBox="1"/>
              <p:nvPr/>
            </p:nvSpPr>
            <p:spPr>
              <a:xfrm>
                <a:off x="8137907" y="5447768"/>
                <a:ext cx="1220341" cy="395550"/>
              </a:xfrm>
              <a:prstGeom prst="rect">
                <a:avLst/>
              </a:prstGeom>
              <a:noFill/>
            </p:spPr>
            <p:txBody>
              <a:bodyPr wrap="none" rtlCol="0">
                <a:spAutoFit/>
              </a:bodyPr>
              <a:lstStyle/>
              <a:p>
                <a:r>
                  <a:rPr lang="en-US" dirty="0">
                    <a:solidFill>
                      <a:schemeClr val="bg1"/>
                    </a:solidFill>
                  </a:rPr>
                  <a:t>Partners</a:t>
                </a:r>
              </a:p>
            </p:txBody>
          </p:sp>
          <p:sp>
            <p:nvSpPr>
              <p:cNvPr id="18" name="TextBox 17">
                <a:extLst>
                  <a:ext uri="{FF2B5EF4-FFF2-40B4-BE49-F238E27FC236}">
                    <a16:creationId xmlns:a16="http://schemas.microsoft.com/office/drawing/2014/main" id="{577F67E9-6BBD-7A40-9B27-2D9175DA0150}"/>
                  </a:ext>
                </a:extLst>
              </p:cNvPr>
              <p:cNvSpPr txBox="1"/>
              <p:nvPr/>
            </p:nvSpPr>
            <p:spPr>
              <a:xfrm rot="3817380">
                <a:off x="10004961" y="2689448"/>
                <a:ext cx="963725" cy="338554"/>
              </a:xfrm>
              <a:prstGeom prst="rect">
                <a:avLst/>
              </a:prstGeom>
              <a:noFill/>
            </p:spPr>
            <p:txBody>
              <a:bodyPr wrap="none" rtlCol="0">
                <a:spAutoFit/>
              </a:bodyPr>
              <a:lstStyle/>
              <a:p>
                <a:r>
                  <a:rPr lang="en-US" sz="1600" dirty="0">
                    <a:solidFill>
                      <a:schemeClr val="bg1"/>
                    </a:solidFill>
                  </a:rPr>
                  <a:t>Pharma</a:t>
                </a:r>
              </a:p>
            </p:txBody>
          </p:sp>
          <p:sp>
            <p:nvSpPr>
              <p:cNvPr id="19" name="TextBox 18">
                <a:extLst>
                  <a:ext uri="{FF2B5EF4-FFF2-40B4-BE49-F238E27FC236}">
                    <a16:creationId xmlns:a16="http://schemas.microsoft.com/office/drawing/2014/main" id="{E2B3745F-F998-9F41-A165-C427E24EDF5C}"/>
                  </a:ext>
                </a:extLst>
              </p:cNvPr>
              <p:cNvSpPr txBox="1"/>
              <p:nvPr/>
            </p:nvSpPr>
            <p:spPr>
              <a:xfrm rot="3817242">
                <a:off x="6685364" y="4491117"/>
                <a:ext cx="742511" cy="369332"/>
              </a:xfrm>
              <a:prstGeom prst="rect">
                <a:avLst/>
              </a:prstGeom>
              <a:noFill/>
            </p:spPr>
            <p:txBody>
              <a:bodyPr wrap="none" rtlCol="0">
                <a:spAutoFit/>
              </a:bodyPr>
              <a:lstStyle/>
              <a:p>
                <a:r>
                  <a:rPr lang="en-US" dirty="0">
                    <a:solidFill>
                      <a:schemeClr val="accent1">
                        <a:lumMod val="60000"/>
                        <a:lumOff val="40000"/>
                      </a:schemeClr>
                    </a:solidFill>
                  </a:rPr>
                  <a:t>Tech</a:t>
                </a:r>
              </a:p>
            </p:txBody>
          </p:sp>
          <p:sp>
            <p:nvSpPr>
              <p:cNvPr id="20" name="TextBox 19">
                <a:extLst>
                  <a:ext uri="{FF2B5EF4-FFF2-40B4-BE49-F238E27FC236}">
                    <a16:creationId xmlns:a16="http://schemas.microsoft.com/office/drawing/2014/main" id="{AF739CAB-665F-184F-BF1C-37AA979EC6B6}"/>
                  </a:ext>
                </a:extLst>
              </p:cNvPr>
              <p:cNvSpPr txBox="1"/>
              <p:nvPr/>
            </p:nvSpPr>
            <p:spPr>
              <a:xfrm rot="17780148">
                <a:off x="6037804" y="2594673"/>
                <a:ext cx="2076922" cy="427801"/>
              </a:xfrm>
              <a:prstGeom prst="rect">
                <a:avLst/>
              </a:prstGeom>
              <a:noFill/>
            </p:spPr>
            <p:txBody>
              <a:bodyPr wrap="none" rtlCol="0">
                <a:spAutoFit/>
              </a:bodyPr>
              <a:lstStyle/>
              <a:p>
                <a:r>
                  <a:rPr lang="en-US" sz="1600" dirty="0">
                    <a:solidFill>
                      <a:schemeClr val="bg1"/>
                    </a:solidFill>
                  </a:rPr>
                  <a:t>Cancer Centers</a:t>
                </a:r>
              </a:p>
            </p:txBody>
          </p:sp>
          <p:sp>
            <p:nvSpPr>
              <p:cNvPr id="21" name="TextBox 20">
                <a:extLst>
                  <a:ext uri="{FF2B5EF4-FFF2-40B4-BE49-F238E27FC236}">
                    <a16:creationId xmlns:a16="http://schemas.microsoft.com/office/drawing/2014/main" id="{CDC488FD-ADDD-6A4D-A965-C5658AD7AF09}"/>
                  </a:ext>
                </a:extLst>
              </p:cNvPr>
              <p:cNvSpPr txBox="1"/>
              <p:nvPr/>
            </p:nvSpPr>
            <p:spPr>
              <a:xfrm rot="17784933">
                <a:off x="9742151" y="4412249"/>
                <a:ext cx="1457450" cy="369332"/>
              </a:xfrm>
              <a:prstGeom prst="rect">
                <a:avLst/>
              </a:prstGeom>
              <a:noFill/>
            </p:spPr>
            <p:txBody>
              <a:bodyPr wrap="none" rtlCol="0">
                <a:spAutoFit/>
              </a:bodyPr>
              <a:lstStyle/>
              <a:p>
                <a:r>
                  <a:rPr lang="en-US" b="1" dirty="0">
                    <a:solidFill>
                      <a:schemeClr val="bg1"/>
                    </a:solidFill>
                  </a:rPr>
                  <a:t>Gov’t Labs</a:t>
                </a:r>
              </a:p>
            </p:txBody>
          </p:sp>
          <p:sp>
            <p:nvSpPr>
              <p:cNvPr id="22" name="Rectangle 21">
                <a:extLst>
                  <a:ext uri="{FF2B5EF4-FFF2-40B4-BE49-F238E27FC236}">
                    <a16:creationId xmlns:a16="http://schemas.microsoft.com/office/drawing/2014/main" id="{01E137AB-7F31-FD42-8668-DF951410399D}"/>
                  </a:ext>
                </a:extLst>
              </p:cNvPr>
              <p:cNvSpPr/>
              <p:nvPr/>
            </p:nvSpPr>
            <p:spPr>
              <a:xfrm rot="18139481">
                <a:off x="6971191" y="5664071"/>
                <a:ext cx="1097280" cy="96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629D6ED-177E-A047-AF5B-0DBF245D6EB2}"/>
                  </a:ext>
                </a:extLst>
              </p:cNvPr>
              <p:cNvSpPr/>
              <p:nvPr/>
            </p:nvSpPr>
            <p:spPr>
              <a:xfrm rot="3348390">
                <a:off x="9542106" y="5632769"/>
                <a:ext cx="9144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F4C594AC-98BC-394C-9D67-2B23CF442C8D}"/>
                  </a:ext>
                </a:extLst>
              </p:cNvPr>
              <p:cNvSpPr txBox="1"/>
              <p:nvPr/>
            </p:nvSpPr>
            <p:spPr>
              <a:xfrm>
                <a:off x="7994597" y="2640259"/>
                <a:ext cx="1517163" cy="819890"/>
              </a:xfrm>
              <a:prstGeom prst="rect">
                <a:avLst/>
              </a:prstGeom>
              <a:noFill/>
            </p:spPr>
            <p:txBody>
              <a:bodyPr wrap="square" lIns="0" tIns="0" rIns="0" bIns="0" rtlCol="0">
                <a:noAutofit/>
              </a:bodyPr>
              <a:lstStyle/>
              <a:p>
                <a:pPr algn="ctr">
                  <a:buClr>
                    <a:schemeClr val="tx1"/>
                  </a:buClr>
                </a:pPr>
                <a:r>
                  <a:rPr lang="en-US" sz="1400" dirty="0">
                    <a:solidFill>
                      <a:schemeClr val="bg1"/>
                    </a:solidFill>
                  </a:rPr>
                  <a:t>High-performance computing</a:t>
                </a:r>
              </a:p>
            </p:txBody>
          </p:sp>
          <p:sp>
            <p:nvSpPr>
              <p:cNvPr id="12" name="Rectangle 11">
                <a:extLst>
                  <a:ext uri="{FF2B5EF4-FFF2-40B4-BE49-F238E27FC236}">
                    <a16:creationId xmlns:a16="http://schemas.microsoft.com/office/drawing/2014/main" id="{BCA61D71-E1B4-B24F-BB59-688E0F8FAA41}"/>
                  </a:ext>
                </a:extLst>
              </p:cNvPr>
              <p:cNvSpPr/>
              <p:nvPr/>
            </p:nvSpPr>
            <p:spPr>
              <a:xfrm>
                <a:off x="6422634" y="3721812"/>
                <a:ext cx="673337" cy="12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90D432A1-28F7-B84A-8A87-CB88B0BC4009}"/>
                </a:ext>
              </a:extLst>
            </p:cNvPr>
            <p:cNvSpPr txBox="1"/>
            <p:nvPr/>
          </p:nvSpPr>
          <p:spPr>
            <a:xfrm>
              <a:off x="3470446" y="4964872"/>
              <a:ext cx="2050901" cy="400110"/>
            </a:xfrm>
            <a:prstGeom prst="rect">
              <a:avLst/>
            </a:prstGeom>
            <a:noFill/>
          </p:spPr>
          <p:txBody>
            <a:bodyPr wrap="square" rtlCol="0">
              <a:spAutoFit/>
            </a:bodyPr>
            <a:lstStyle/>
            <a:p>
              <a:pPr algn="ctr"/>
              <a:r>
                <a:rPr lang="en-US" sz="2000" dirty="0"/>
                <a:t>ATOM CRADA</a:t>
              </a:r>
            </a:p>
          </p:txBody>
        </p:sp>
        <p:pic>
          <p:nvPicPr>
            <p:cNvPr id="43" name="Picture 42">
              <a:extLst>
                <a:ext uri="{FF2B5EF4-FFF2-40B4-BE49-F238E27FC236}">
                  <a16:creationId xmlns:a16="http://schemas.microsoft.com/office/drawing/2014/main" id="{815CE0CA-E63A-D64C-883F-23131F79C20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75197" y="3311177"/>
              <a:ext cx="2409716" cy="1619909"/>
            </a:xfrm>
            <a:prstGeom prst="rect">
              <a:avLst/>
            </a:prstGeom>
          </p:spPr>
        </p:pic>
      </p:grpSp>
      <p:grpSp>
        <p:nvGrpSpPr>
          <p:cNvPr id="29" name="Group 28">
            <a:extLst>
              <a:ext uri="{FF2B5EF4-FFF2-40B4-BE49-F238E27FC236}">
                <a16:creationId xmlns:a16="http://schemas.microsoft.com/office/drawing/2014/main" id="{A9C703E9-51DF-9344-BF28-8A7F3F399149}"/>
              </a:ext>
            </a:extLst>
          </p:cNvPr>
          <p:cNvGrpSpPr/>
          <p:nvPr/>
        </p:nvGrpSpPr>
        <p:grpSpPr>
          <a:xfrm>
            <a:off x="4251559" y="3745420"/>
            <a:ext cx="6973032" cy="2457012"/>
            <a:chOff x="4013020" y="3426953"/>
            <a:chExt cx="7683440" cy="2738058"/>
          </a:xfrm>
        </p:grpSpPr>
        <p:pic>
          <p:nvPicPr>
            <p:cNvPr id="50" name="Picture 49">
              <a:extLst>
                <a:ext uri="{FF2B5EF4-FFF2-40B4-BE49-F238E27FC236}">
                  <a16:creationId xmlns:a16="http://schemas.microsoft.com/office/drawing/2014/main" id="{75F4B74E-BC95-8D45-A3A5-E373F2B32B0B}"/>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102661" y="3491414"/>
              <a:ext cx="2335793" cy="663848"/>
            </a:xfrm>
            <a:prstGeom prst="roundRect">
              <a:avLst/>
            </a:prstGeom>
          </p:spPr>
        </p:pic>
        <p:pic>
          <p:nvPicPr>
            <p:cNvPr id="51" name="Picture 6" descr="https://duckduckgo.com/i/5e3b6022.png">
              <a:extLst>
                <a:ext uri="{FF2B5EF4-FFF2-40B4-BE49-F238E27FC236}">
                  <a16:creationId xmlns:a16="http://schemas.microsoft.com/office/drawing/2014/main" id="{7EAC7F6E-1EEF-544E-92A2-BEE427449CE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077156" y="3426953"/>
              <a:ext cx="1702857" cy="87776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Powering On-Demand Automated Discovery | Strateos">
              <a:extLst>
                <a:ext uri="{FF2B5EF4-FFF2-40B4-BE49-F238E27FC236}">
                  <a16:creationId xmlns:a16="http://schemas.microsoft.com/office/drawing/2014/main" id="{F3FFB743-69F5-BB4B-B1DC-684A1CC56D5B}"/>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t="22309" b="16996"/>
            <a:stretch/>
          </p:blipFill>
          <p:spPr bwMode="auto">
            <a:xfrm>
              <a:off x="7997609" y="4864732"/>
              <a:ext cx="1638111" cy="50113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7B41BF36-A13E-DA4D-9FAA-736C960DCE2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72634" y="4652551"/>
              <a:ext cx="2146997" cy="538179"/>
            </a:xfrm>
            <a:prstGeom prst="rect">
              <a:avLst/>
            </a:prstGeom>
          </p:spPr>
        </p:pic>
        <p:pic>
          <p:nvPicPr>
            <p:cNvPr id="56" name="Picture 12" descr="Excelera Health">
              <a:extLst>
                <a:ext uri="{FF2B5EF4-FFF2-40B4-BE49-F238E27FC236}">
                  <a16:creationId xmlns:a16="http://schemas.microsoft.com/office/drawing/2014/main" id="{A963A127-3AF7-3B42-8F9D-4BE1B1CAC0C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603991" y="5502996"/>
              <a:ext cx="1147219" cy="6620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8" descr="ECE Logos - Electrical and Computer Engineering - Purdue University">
              <a:extLst>
                <a:ext uri="{FF2B5EF4-FFF2-40B4-BE49-F238E27FC236}">
                  <a16:creationId xmlns:a16="http://schemas.microsoft.com/office/drawing/2014/main" id="{86FCD1FD-5EAF-384D-AF94-3CB4DFDB81C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059042" y="4563335"/>
              <a:ext cx="829574" cy="53818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Butler University Logo - LogoDix">
              <a:extLst>
                <a:ext uri="{FF2B5EF4-FFF2-40B4-BE49-F238E27FC236}">
                  <a16:creationId xmlns:a16="http://schemas.microsoft.com/office/drawing/2014/main" id="{339BB5C8-13D3-F14E-A8E2-700C0D85F3D3}"/>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10888616" y="5323679"/>
              <a:ext cx="807844" cy="54268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duckduckgo.com/i/6800eed9.png">
              <a:extLst>
                <a:ext uri="{FF2B5EF4-FFF2-40B4-BE49-F238E27FC236}">
                  <a16:creationId xmlns:a16="http://schemas.microsoft.com/office/drawing/2014/main" id="{61881D29-07C8-F343-93B5-A0F4F125E1CC}"/>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962229" y="5424703"/>
              <a:ext cx="767806" cy="5664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olumbia logo university">
              <a:extLst>
                <a:ext uri="{FF2B5EF4-FFF2-40B4-BE49-F238E27FC236}">
                  <a16:creationId xmlns:a16="http://schemas.microsoft.com/office/drawing/2014/main" id="{92A9DB37-79F5-D74A-98FC-4023AA1CDD9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271920" y="5425543"/>
              <a:ext cx="1295918" cy="61261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C9B5FE4E-D91E-8D42-A9D8-3EB485DF0123}"/>
                </a:ext>
              </a:extLst>
            </p:cNvPr>
            <p:cNvGrpSpPr/>
            <p:nvPr/>
          </p:nvGrpSpPr>
          <p:grpSpPr>
            <a:xfrm>
              <a:off x="4013020" y="4847706"/>
              <a:ext cx="1377082" cy="1245037"/>
              <a:chOff x="6516911" y="4942102"/>
              <a:chExt cx="1377082" cy="1245037"/>
            </a:xfrm>
          </p:grpSpPr>
          <p:pic>
            <p:nvPicPr>
              <p:cNvPr id="57" name="Picture 56">
                <a:extLst>
                  <a:ext uri="{FF2B5EF4-FFF2-40B4-BE49-F238E27FC236}">
                    <a16:creationId xmlns:a16="http://schemas.microsoft.com/office/drawing/2014/main" id="{D70F570E-8929-5B42-B8AF-02AC9976221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516911" y="4942102"/>
                <a:ext cx="815644" cy="701519"/>
              </a:xfrm>
              <a:prstGeom prst="rect">
                <a:avLst/>
              </a:prstGeom>
            </p:spPr>
          </p:pic>
          <p:pic>
            <p:nvPicPr>
              <p:cNvPr id="1028" name="Picture 4" descr="Image result for uc berkeley logo">
                <a:extLst>
                  <a:ext uri="{FF2B5EF4-FFF2-40B4-BE49-F238E27FC236}">
                    <a16:creationId xmlns:a16="http://schemas.microsoft.com/office/drawing/2014/main" id="{0DBB29AE-79F7-3644-8E3A-F3491E08F75A}"/>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582597" y="5777328"/>
                <a:ext cx="1311396" cy="409811"/>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Picture 48">
              <a:extLst>
                <a:ext uri="{FF2B5EF4-FFF2-40B4-BE49-F238E27FC236}">
                  <a16:creationId xmlns:a16="http://schemas.microsoft.com/office/drawing/2014/main" id="{BB4B4CE6-F621-3A4E-8E39-A9C4C3851CE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800383" y="3476544"/>
              <a:ext cx="1996352" cy="759673"/>
            </a:xfrm>
            <a:prstGeom prst="roundRect">
              <a:avLst/>
            </a:prstGeom>
          </p:spPr>
        </p:pic>
      </p:grpSp>
      <p:sp>
        <p:nvSpPr>
          <p:cNvPr id="55" name="TextBox 54">
            <a:extLst>
              <a:ext uri="{FF2B5EF4-FFF2-40B4-BE49-F238E27FC236}">
                <a16:creationId xmlns:a16="http://schemas.microsoft.com/office/drawing/2014/main" id="{C48C3C26-B3E2-5442-ABC5-84C8FE2BBC12}"/>
              </a:ext>
            </a:extLst>
          </p:cNvPr>
          <p:cNvSpPr txBox="1"/>
          <p:nvPr/>
        </p:nvSpPr>
        <p:spPr>
          <a:xfrm>
            <a:off x="430237" y="1218705"/>
            <a:ext cx="2688428" cy="707886"/>
          </a:xfrm>
          <a:prstGeom prst="rect">
            <a:avLst/>
          </a:prstGeom>
          <a:noFill/>
        </p:spPr>
        <p:txBody>
          <a:bodyPr wrap="none" rtlCol="0">
            <a:spAutoFit/>
          </a:bodyPr>
          <a:lstStyle/>
          <a:p>
            <a:r>
              <a:rPr lang="en-US" sz="2000" b="1" dirty="0"/>
              <a:t>Founding Organizations</a:t>
            </a:r>
          </a:p>
          <a:p>
            <a:r>
              <a:rPr lang="en-US" sz="2000" b="1" dirty="0"/>
              <a:t>October, 2017</a:t>
            </a:r>
          </a:p>
        </p:txBody>
      </p:sp>
      <p:sp>
        <p:nvSpPr>
          <p:cNvPr id="61" name="TextBox 60">
            <a:extLst>
              <a:ext uri="{FF2B5EF4-FFF2-40B4-BE49-F238E27FC236}">
                <a16:creationId xmlns:a16="http://schemas.microsoft.com/office/drawing/2014/main" id="{E340F972-37C8-FD42-B912-3927AD0C41C4}"/>
              </a:ext>
            </a:extLst>
          </p:cNvPr>
          <p:cNvSpPr txBox="1"/>
          <p:nvPr/>
        </p:nvSpPr>
        <p:spPr>
          <a:xfrm>
            <a:off x="981355" y="2367205"/>
            <a:ext cx="1885516" cy="400110"/>
          </a:xfrm>
          <a:prstGeom prst="rect">
            <a:avLst/>
          </a:prstGeom>
          <a:noFill/>
        </p:spPr>
        <p:txBody>
          <a:bodyPr wrap="none" rtlCol="0">
            <a:spAutoFit/>
          </a:bodyPr>
          <a:lstStyle/>
          <a:p>
            <a:r>
              <a:rPr lang="en-US" sz="2000" b="1" dirty="0"/>
              <a:t>Founding Vision</a:t>
            </a:r>
          </a:p>
        </p:txBody>
      </p:sp>
      <p:sp>
        <p:nvSpPr>
          <p:cNvPr id="30" name="Rectangle 29">
            <a:extLst>
              <a:ext uri="{FF2B5EF4-FFF2-40B4-BE49-F238E27FC236}">
                <a16:creationId xmlns:a16="http://schemas.microsoft.com/office/drawing/2014/main" id="{C0360992-8743-A64E-A983-96C772FC4DC6}"/>
              </a:ext>
            </a:extLst>
          </p:cNvPr>
          <p:cNvSpPr/>
          <p:nvPr/>
        </p:nvSpPr>
        <p:spPr>
          <a:xfrm>
            <a:off x="115202" y="1175814"/>
            <a:ext cx="11354508" cy="1637515"/>
          </a:xfrm>
          <a:prstGeom prst="rect">
            <a:avLst/>
          </a:prstGeom>
          <a:solidFill>
            <a:srgbClr val="AEBEBE">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F5B31010-7FB1-ED48-A1C9-EBA29ED916B9}"/>
              </a:ext>
            </a:extLst>
          </p:cNvPr>
          <p:cNvSpPr/>
          <p:nvPr/>
        </p:nvSpPr>
        <p:spPr>
          <a:xfrm>
            <a:off x="115202" y="2901063"/>
            <a:ext cx="3752175" cy="3236519"/>
          </a:xfrm>
          <a:prstGeom prst="rect">
            <a:avLst/>
          </a:prstGeom>
          <a:solidFill>
            <a:srgbClr val="AEBEBE">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D06AF02-F536-4FAD-8FC6-19BAF6674EC1}"/>
              </a:ext>
            </a:extLst>
          </p:cNvPr>
          <p:cNvSpPr>
            <a:spLocks noGrp="1"/>
          </p:cNvSpPr>
          <p:nvPr>
            <p:ph type="sldNum" sz="quarter" idx="12"/>
          </p:nvPr>
        </p:nvSpPr>
        <p:spPr/>
        <p:txBody>
          <a:bodyPr/>
          <a:lstStyle/>
          <a:p>
            <a:fld id="{D5F11FED-66BC-4C03-9016-FD41D1C797D0}" type="slidenum">
              <a:rPr lang="en-US" smtClean="0"/>
              <a:t>4</a:t>
            </a:fld>
            <a:endParaRPr lang="en-US"/>
          </a:p>
        </p:txBody>
      </p:sp>
    </p:spTree>
    <p:extLst>
      <p:ext uri="{BB962C8B-B14F-4D97-AF65-F5344CB8AC3E}">
        <p14:creationId xmlns:p14="http://schemas.microsoft.com/office/powerpoint/2010/main" val="4150921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5F159ED5-949D-4F7B-942B-A15A9B9295E0}"/>
              </a:ext>
            </a:extLst>
          </p:cNvPr>
          <p:cNvSpPr txBox="1">
            <a:spLocks/>
          </p:cNvSpPr>
          <p:nvPr/>
        </p:nvSpPr>
        <p:spPr>
          <a:xfrm>
            <a:off x="676246" y="183446"/>
            <a:ext cx="10981505" cy="647700"/>
          </a:xfrm>
          <a:prstGeom prst="rect">
            <a:avLst/>
          </a:prstGeom>
          <a:effectLst/>
        </p:spPr>
        <p:txBody>
          <a:bodyPr vert="horz" lIns="0" rIns="34291" rtlCol="0" anchor="ctr"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685766">
              <a:defRPr/>
            </a:pPr>
            <a:endParaRPr lang="en-US" dirty="0">
              <a:solidFill>
                <a:srgbClr val="373C50">
                  <a:lumMod val="75000"/>
                </a:srgbClr>
              </a:solidFill>
            </a:endParaRPr>
          </a:p>
        </p:txBody>
      </p:sp>
      <p:sp>
        <p:nvSpPr>
          <p:cNvPr id="68" name="Title 3">
            <a:extLst>
              <a:ext uri="{FF2B5EF4-FFF2-40B4-BE49-F238E27FC236}">
                <a16:creationId xmlns:a16="http://schemas.microsoft.com/office/drawing/2014/main" id="{4D9147BE-5D8D-8440-A73E-0E2508888F10}"/>
              </a:ext>
            </a:extLst>
          </p:cNvPr>
          <p:cNvSpPr>
            <a:spLocks noGrp="1"/>
          </p:cNvSpPr>
          <p:nvPr>
            <p:ph type="title" idx="4294967295"/>
          </p:nvPr>
        </p:nvSpPr>
        <p:spPr>
          <a:xfrm>
            <a:off x="423862" y="388116"/>
            <a:ext cx="11344275" cy="819150"/>
          </a:xfrm>
        </p:spPr>
        <p:txBody>
          <a:bodyPr>
            <a:noAutofit/>
          </a:bodyPr>
          <a:lstStyle/>
          <a:p>
            <a:r>
              <a:rPr lang="en-US" sz="3200" dirty="0"/>
              <a:t>The ATOM molecular design process integrates predictive models, multi-parameter optimization, and active learning</a:t>
            </a:r>
          </a:p>
        </p:txBody>
      </p:sp>
      <p:pic>
        <p:nvPicPr>
          <p:cNvPr id="66" name="Picture 65">
            <a:extLst>
              <a:ext uri="{FF2B5EF4-FFF2-40B4-BE49-F238E27FC236}">
                <a16:creationId xmlns:a16="http://schemas.microsoft.com/office/drawing/2014/main" id="{65FD37CD-E881-6A4E-9E0B-6AD6FBB665EE}"/>
              </a:ext>
            </a:extLst>
          </p:cNvPr>
          <p:cNvPicPr>
            <a:picLocks noChangeAspect="1"/>
          </p:cNvPicPr>
          <p:nvPr/>
        </p:nvPicPr>
        <p:blipFill>
          <a:blip r:embed="rId3"/>
          <a:stretch>
            <a:fillRect/>
          </a:stretch>
        </p:blipFill>
        <p:spPr>
          <a:xfrm>
            <a:off x="312893" y="1692380"/>
            <a:ext cx="8265835" cy="3858755"/>
          </a:xfrm>
          <a:prstGeom prst="rect">
            <a:avLst/>
          </a:prstGeom>
        </p:spPr>
      </p:pic>
      <p:sp>
        <p:nvSpPr>
          <p:cNvPr id="3" name="TextBox 2">
            <a:extLst>
              <a:ext uri="{FF2B5EF4-FFF2-40B4-BE49-F238E27FC236}">
                <a16:creationId xmlns:a16="http://schemas.microsoft.com/office/drawing/2014/main" id="{65C1AC9A-9AD6-7748-89F7-8E11C5EC4E9F}"/>
              </a:ext>
            </a:extLst>
          </p:cNvPr>
          <p:cNvSpPr txBox="1"/>
          <p:nvPr/>
        </p:nvSpPr>
        <p:spPr>
          <a:xfrm>
            <a:off x="8806070" y="1364455"/>
            <a:ext cx="3073037" cy="3978012"/>
          </a:xfrm>
          <a:prstGeom prst="rect">
            <a:avLst/>
          </a:prstGeom>
          <a:noFill/>
          <a:ln>
            <a:solidFill>
              <a:schemeClr val="accent1"/>
            </a:solidFill>
          </a:ln>
        </p:spPr>
        <p:txBody>
          <a:bodyPr wrap="square" rtlCol="0">
            <a:spAutoFit/>
          </a:bodyPr>
          <a:lstStyle/>
          <a:p>
            <a:r>
              <a:rPr lang="en-US" sz="1600" b="1" dirty="0"/>
              <a:t>ATOM products</a:t>
            </a:r>
          </a:p>
          <a:p>
            <a:pPr marL="342900" indent="-342900">
              <a:spcBef>
                <a:spcPts val="300"/>
              </a:spcBef>
              <a:buFont typeface="+mj-lt"/>
              <a:buAutoNum type="arabicPeriod"/>
            </a:pPr>
            <a:r>
              <a:rPr lang="en-US" sz="1400" b="1" dirty="0"/>
              <a:t>Molecular data library  </a:t>
            </a:r>
            <a:r>
              <a:rPr lang="en-US" sz="1400" dirty="0"/>
              <a:t>- Open curated and model-ready database</a:t>
            </a:r>
          </a:p>
          <a:p>
            <a:pPr marL="342900" indent="-342900">
              <a:spcBef>
                <a:spcPts val="300"/>
              </a:spcBef>
              <a:buFont typeface="+mj-lt"/>
              <a:buAutoNum type="arabicPeriod"/>
            </a:pPr>
            <a:r>
              <a:rPr lang="en-US" sz="1400" b="1" dirty="0"/>
              <a:t>AMPL</a:t>
            </a:r>
            <a:r>
              <a:rPr lang="en-US" sz="1400" dirty="0"/>
              <a:t> - Predictive modeling platforms - training, optimization, and property prediction </a:t>
            </a:r>
          </a:p>
          <a:p>
            <a:pPr marL="342900" indent="-342900">
              <a:spcBef>
                <a:spcPts val="300"/>
              </a:spcBef>
              <a:buFont typeface="+mj-lt"/>
              <a:buAutoNum type="arabicPeriod"/>
            </a:pPr>
            <a:r>
              <a:rPr lang="en-US" sz="1400" b="1" dirty="0"/>
              <a:t>LBANN</a:t>
            </a:r>
            <a:r>
              <a:rPr lang="en-US" sz="1400" dirty="0"/>
              <a:t> – Computing platform for generative molecular models</a:t>
            </a:r>
          </a:p>
          <a:p>
            <a:pPr marL="342900" indent="-342900">
              <a:spcBef>
                <a:spcPts val="300"/>
              </a:spcBef>
              <a:buFont typeface="+mj-lt"/>
              <a:buAutoNum type="arabicPeriod"/>
            </a:pPr>
            <a:r>
              <a:rPr lang="en-US" sz="1400" b="1" dirty="0"/>
              <a:t>GMD</a:t>
            </a:r>
            <a:r>
              <a:rPr lang="en-US" sz="1400" dirty="0"/>
              <a:t> - A high-performance platform for parallel optimization of efficacy, safety, and pharmacokinetics</a:t>
            </a:r>
          </a:p>
          <a:p>
            <a:pPr marL="342900" indent="-342900">
              <a:spcBef>
                <a:spcPts val="300"/>
              </a:spcBef>
              <a:buFont typeface="+mj-lt"/>
              <a:buAutoNum type="arabicPeriod"/>
            </a:pPr>
            <a:r>
              <a:rPr lang="en-US" sz="1400" b="1" dirty="0"/>
              <a:t>Pilot design projects </a:t>
            </a:r>
            <a:r>
              <a:rPr lang="en-US" sz="1400" dirty="0"/>
              <a:t>in cancer, infectious disease and other areas</a:t>
            </a:r>
          </a:p>
        </p:txBody>
      </p:sp>
      <p:sp>
        <p:nvSpPr>
          <p:cNvPr id="2" name="TextBox 1">
            <a:extLst>
              <a:ext uri="{FF2B5EF4-FFF2-40B4-BE49-F238E27FC236}">
                <a16:creationId xmlns:a16="http://schemas.microsoft.com/office/drawing/2014/main" id="{2A974E51-4613-6F4D-A14B-D6218060F5CE}"/>
              </a:ext>
            </a:extLst>
          </p:cNvPr>
          <p:cNvSpPr txBox="1"/>
          <p:nvPr/>
        </p:nvSpPr>
        <p:spPr>
          <a:xfrm>
            <a:off x="8963396" y="5493545"/>
            <a:ext cx="2915711" cy="553998"/>
          </a:xfrm>
          <a:prstGeom prst="rect">
            <a:avLst/>
          </a:prstGeom>
          <a:noFill/>
        </p:spPr>
        <p:txBody>
          <a:bodyPr wrap="square" rtlCol="0">
            <a:spAutoFit/>
          </a:bodyPr>
          <a:lstStyle/>
          <a:p>
            <a:r>
              <a:rPr lang="en-US" sz="1000" dirty="0"/>
              <a:t>AMPL – ATOM Modeling </a:t>
            </a:r>
            <a:r>
              <a:rPr lang="en-US" sz="1000" dirty="0" err="1"/>
              <a:t>PlpeLine</a:t>
            </a:r>
            <a:endParaRPr lang="en-US" sz="1000" dirty="0"/>
          </a:p>
          <a:p>
            <a:r>
              <a:rPr lang="en-US" sz="1000" dirty="0"/>
              <a:t>LBANN – Livermore Big Artificial Neural Network</a:t>
            </a:r>
          </a:p>
          <a:p>
            <a:r>
              <a:rPr lang="en-US" sz="1000" dirty="0"/>
              <a:t>GMD – Generative Molecular Design</a:t>
            </a:r>
          </a:p>
        </p:txBody>
      </p:sp>
      <p:sp>
        <p:nvSpPr>
          <p:cNvPr id="5" name="Slide Number Placeholder 4">
            <a:extLst>
              <a:ext uri="{FF2B5EF4-FFF2-40B4-BE49-F238E27FC236}">
                <a16:creationId xmlns:a16="http://schemas.microsoft.com/office/drawing/2014/main" id="{B401E10A-F3D9-4592-B10D-2B9854BB5D9C}"/>
              </a:ext>
            </a:extLst>
          </p:cNvPr>
          <p:cNvSpPr>
            <a:spLocks noGrp="1"/>
          </p:cNvSpPr>
          <p:nvPr>
            <p:ph type="sldNum" sz="quarter" idx="12"/>
          </p:nvPr>
        </p:nvSpPr>
        <p:spPr/>
        <p:txBody>
          <a:bodyPr/>
          <a:lstStyle/>
          <a:p>
            <a:fld id="{D5F11FED-66BC-4C03-9016-FD41D1C797D0}" type="slidenum">
              <a:rPr lang="en-US" smtClean="0"/>
              <a:t>5</a:t>
            </a:fld>
            <a:endParaRPr lang="en-US"/>
          </a:p>
        </p:txBody>
      </p:sp>
    </p:spTree>
    <p:extLst>
      <p:ext uri="{BB962C8B-B14F-4D97-AF65-F5344CB8AC3E}">
        <p14:creationId xmlns:p14="http://schemas.microsoft.com/office/powerpoint/2010/main" val="372828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A9D66A-530F-504B-B50D-A37AC011A65E}"/>
              </a:ext>
            </a:extLst>
          </p:cNvPr>
          <p:cNvSpPr>
            <a:spLocks noGrp="1"/>
          </p:cNvSpPr>
          <p:nvPr>
            <p:ph type="body" sz="quarter" idx="13"/>
          </p:nvPr>
        </p:nvSpPr>
        <p:spPr/>
        <p:txBody>
          <a:bodyPr/>
          <a:lstStyle/>
          <a:p>
            <a:r>
              <a:rPr lang="en-US" dirty="0"/>
              <a:t>An open-source, modular, extensible software pipeline for building models</a:t>
            </a:r>
          </a:p>
        </p:txBody>
      </p:sp>
      <p:sp>
        <p:nvSpPr>
          <p:cNvPr id="2" name="Title 1">
            <a:extLst>
              <a:ext uri="{FF2B5EF4-FFF2-40B4-BE49-F238E27FC236}">
                <a16:creationId xmlns:a16="http://schemas.microsoft.com/office/drawing/2014/main" id="{21B7056C-9A58-D749-9EDA-F0F746DF5900}"/>
              </a:ext>
            </a:extLst>
          </p:cNvPr>
          <p:cNvSpPr>
            <a:spLocks noGrp="1"/>
          </p:cNvSpPr>
          <p:nvPr>
            <p:ph type="title"/>
          </p:nvPr>
        </p:nvSpPr>
        <p:spPr/>
        <p:txBody>
          <a:bodyPr/>
          <a:lstStyle/>
          <a:p>
            <a:r>
              <a:rPr lang="en-US" dirty="0"/>
              <a:t>ATOM Modeling Pipeline (AMPL)</a:t>
            </a:r>
          </a:p>
        </p:txBody>
      </p:sp>
      <p:grpSp>
        <p:nvGrpSpPr>
          <p:cNvPr id="54" name="Group 53">
            <a:extLst>
              <a:ext uri="{FF2B5EF4-FFF2-40B4-BE49-F238E27FC236}">
                <a16:creationId xmlns:a16="http://schemas.microsoft.com/office/drawing/2014/main" id="{94841916-E73A-9D4A-883F-8DF856C3CAE2}"/>
              </a:ext>
            </a:extLst>
          </p:cNvPr>
          <p:cNvGrpSpPr/>
          <p:nvPr/>
        </p:nvGrpSpPr>
        <p:grpSpPr>
          <a:xfrm>
            <a:off x="383060" y="1221885"/>
            <a:ext cx="11425880" cy="2372726"/>
            <a:chOff x="379258" y="2262556"/>
            <a:chExt cx="11425880" cy="2372726"/>
          </a:xfrm>
        </p:grpSpPr>
        <p:graphicFrame>
          <p:nvGraphicFramePr>
            <p:cNvPr id="6" name="Content Placeholder 4">
              <a:extLst>
                <a:ext uri="{FF2B5EF4-FFF2-40B4-BE49-F238E27FC236}">
                  <a16:creationId xmlns:a16="http://schemas.microsoft.com/office/drawing/2014/main" id="{ECDA0406-4E84-DC40-A6EC-BA8135AC76F1}"/>
                </a:ext>
              </a:extLst>
            </p:cNvPr>
            <p:cNvGraphicFramePr>
              <a:graphicFrameLocks/>
            </p:cNvGraphicFramePr>
            <p:nvPr/>
          </p:nvGraphicFramePr>
          <p:xfrm>
            <a:off x="379258" y="2262556"/>
            <a:ext cx="11425880" cy="1326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n 6">
              <a:extLst>
                <a:ext uri="{FF2B5EF4-FFF2-40B4-BE49-F238E27FC236}">
                  <a16:creationId xmlns:a16="http://schemas.microsoft.com/office/drawing/2014/main" id="{2EBE1205-49EC-7C44-987E-CF57FB293436}"/>
                </a:ext>
              </a:extLst>
            </p:cNvPr>
            <p:cNvSpPr/>
            <p:nvPr/>
          </p:nvSpPr>
          <p:spPr>
            <a:xfrm>
              <a:off x="1942593" y="3943620"/>
              <a:ext cx="1066800" cy="69166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Data Lake</a:t>
              </a:r>
            </a:p>
          </p:txBody>
        </p:sp>
        <p:cxnSp>
          <p:nvCxnSpPr>
            <p:cNvPr id="22" name="Connector: Elbow 125">
              <a:extLst>
                <a:ext uri="{FF2B5EF4-FFF2-40B4-BE49-F238E27FC236}">
                  <a16:creationId xmlns:a16="http://schemas.microsoft.com/office/drawing/2014/main" id="{95FC957A-D9DD-7A44-B3DC-0089285C06BD}"/>
                </a:ext>
              </a:extLst>
            </p:cNvPr>
            <p:cNvCxnSpPr>
              <a:cxnSpLocks/>
              <a:endCxn id="7" idx="2"/>
            </p:cNvCxnSpPr>
            <p:nvPr/>
          </p:nvCxnSpPr>
          <p:spPr>
            <a:xfrm rot="16200000" flipH="1">
              <a:off x="1275396" y="3622254"/>
              <a:ext cx="812716" cy="521678"/>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5" name="Connector: Elbow 125">
              <a:extLst>
                <a:ext uri="{FF2B5EF4-FFF2-40B4-BE49-F238E27FC236}">
                  <a16:creationId xmlns:a16="http://schemas.microsoft.com/office/drawing/2014/main" id="{7ED1D4DD-7D78-1545-A5B6-AA1711CE3EF2}"/>
                </a:ext>
              </a:extLst>
            </p:cNvPr>
            <p:cNvCxnSpPr>
              <a:cxnSpLocks/>
              <a:stCxn id="7" idx="4"/>
            </p:cNvCxnSpPr>
            <p:nvPr/>
          </p:nvCxnSpPr>
          <p:spPr>
            <a:xfrm flipV="1">
              <a:off x="3009393" y="3482412"/>
              <a:ext cx="521679" cy="807039"/>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46" name="Can 45">
              <a:extLst>
                <a:ext uri="{FF2B5EF4-FFF2-40B4-BE49-F238E27FC236}">
                  <a16:creationId xmlns:a16="http://schemas.microsoft.com/office/drawing/2014/main" id="{719E21B1-BC9F-3C45-972C-AF55ACDE7F80}"/>
                </a:ext>
              </a:extLst>
            </p:cNvPr>
            <p:cNvSpPr/>
            <p:nvPr/>
          </p:nvSpPr>
          <p:spPr>
            <a:xfrm>
              <a:off x="6265976" y="3943620"/>
              <a:ext cx="1066800" cy="691662"/>
            </a:xfrm>
            <a:prstGeom prst="can">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Model Zoo</a:t>
              </a:r>
            </a:p>
          </p:txBody>
        </p:sp>
        <p:cxnSp>
          <p:nvCxnSpPr>
            <p:cNvPr id="47" name="Connector: Elbow 125">
              <a:extLst>
                <a:ext uri="{FF2B5EF4-FFF2-40B4-BE49-F238E27FC236}">
                  <a16:creationId xmlns:a16="http://schemas.microsoft.com/office/drawing/2014/main" id="{5BDA5DB6-22DA-DF45-A258-8245F47474A5}"/>
                </a:ext>
              </a:extLst>
            </p:cNvPr>
            <p:cNvCxnSpPr>
              <a:cxnSpLocks/>
              <a:endCxn id="46" idx="2"/>
            </p:cNvCxnSpPr>
            <p:nvPr/>
          </p:nvCxnSpPr>
          <p:spPr>
            <a:xfrm rot="16200000" flipH="1">
              <a:off x="5598779" y="3622254"/>
              <a:ext cx="812716" cy="521678"/>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8" name="Connector: Elbow 125">
              <a:extLst>
                <a:ext uri="{FF2B5EF4-FFF2-40B4-BE49-F238E27FC236}">
                  <a16:creationId xmlns:a16="http://schemas.microsoft.com/office/drawing/2014/main" id="{4CE51CEC-E363-EB40-98A7-1C2E4D4B30BF}"/>
                </a:ext>
              </a:extLst>
            </p:cNvPr>
            <p:cNvCxnSpPr>
              <a:cxnSpLocks/>
            </p:cNvCxnSpPr>
            <p:nvPr/>
          </p:nvCxnSpPr>
          <p:spPr>
            <a:xfrm flipV="1">
              <a:off x="7332776" y="3482412"/>
              <a:ext cx="521679" cy="807039"/>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51" name="Can 50">
              <a:extLst>
                <a:ext uri="{FF2B5EF4-FFF2-40B4-BE49-F238E27FC236}">
                  <a16:creationId xmlns:a16="http://schemas.microsoft.com/office/drawing/2014/main" id="{8835A6D0-7B63-1247-8B2F-0024B1730E7E}"/>
                </a:ext>
              </a:extLst>
            </p:cNvPr>
            <p:cNvSpPr/>
            <p:nvPr/>
          </p:nvSpPr>
          <p:spPr>
            <a:xfrm>
              <a:off x="8789377" y="3943619"/>
              <a:ext cx="1066800" cy="691662"/>
            </a:xfrm>
            <a:prstGeom prst="can">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Results DB</a:t>
              </a:r>
            </a:p>
          </p:txBody>
        </p:sp>
        <p:cxnSp>
          <p:nvCxnSpPr>
            <p:cNvPr id="52" name="Connector: Elbow 125">
              <a:extLst>
                <a:ext uri="{FF2B5EF4-FFF2-40B4-BE49-F238E27FC236}">
                  <a16:creationId xmlns:a16="http://schemas.microsoft.com/office/drawing/2014/main" id="{84910761-6B18-9E4F-A520-E01404A517A0}"/>
                </a:ext>
              </a:extLst>
            </p:cNvPr>
            <p:cNvCxnSpPr>
              <a:cxnSpLocks/>
              <a:endCxn id="51" idx="2"/>
            </p:cNvCxnSpPr>
            <p:nvPr/>
          </p:nvCxnSpPr>
          <p:spPr>
            <a:xfrm rot="16200000" flipH="1">
              <a:off x="8122180" y="3622253"/>
              <a:ext cx="812716" cy="521678"/>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3" name="Connector: Elbow 125">
              <a:extLst>
                <a:ext uri="{FF2B5EF4-FFF2-40B4-BE49-F238E27FC236}">
                  <a16:creationId xmlns:a16="http://schemas.microsoft.com/office/drawing/2014/main" id="{42CC9AC1-8A64-0643-A3A4-7C6BC6EDEED5}"/>
                </a:ext>
              </a:extLst>
            </p:cNvPr>
            <p:cNvCxnSpPr>
              <a:cxnSpLocks/>
              <a:stCxn id="51" idx="4"/>
            </p:cNvCxnSpPr>
            <p:nvPr/>
          </p:nvCxnSpPr>
          <p:spPr>
            <a:xfrm flipV="1">
              <a:off x="9856177" y="3482411"/>
              <a:ext cx="521679" cy="807039"/>
            </a:xfrm>
            <a:prstGeom prst="bentConnector2">
              <a:avLst/>
            </a:prstGeom>
            <a:ln w="57150">
              <a:solidFill>
                <a:schemeClr val="tx2"/>
              </a:solidFill>
              <a:headEnd type="triangle"/>
              <a:tailEnd type="triangle"/>
            </a:ln>
          </p:spPr>
          <p:style>
            <a:lnRef idx="1">
              <a:schemeClr val="accent2"/>
            </a:lnRef>
            <a:fillRef idx="0">
              <a:schemeClr val="accent2"/>
            </a:fillRef>
            <a:effectRef idx="0">
              <a:schemeClr val="accent2"/>
            </a:effectRef>
            <a:fontRef idx="minor">
              <a:schemeClr val="tx1"/>
            </a:fontRef>
          </p:style>
        </p:cxnSp>
      </p:grpSp>
      <p:sp>
        <p:nvSpPr>
          <p:cNvPr id="33" name="Round Same Side Corner Rectangle 153">
            <a:extLst>
              <a:ext uri="{FF2B5EF4-FFF2-40B4-BE49-F238E27FC236}">
                <a16:creationId xmlns:a16="http://schemas.microsoft.com/office/drawing/2014/main" id="{77CA6EBB-EB9D-48F4-9200-872CDBCD63D2}"/>
              </a:ext>
            </a:extLst>
          </p:cNvPr>
          <p:cNvSpPr/>
          <p:nvPr/>
        </p:nvSpPr>
        <p:spPr bwMode="auto">
          <a:xfrm rot="10800000">
            <a:off x="905974" y="4146547"/>
            <a:ext cx="5257800" cy="1637866"/>
          </a:xfrm>
          <a:prstGeom prst="round2SameRect">
            <a:avLst/>
          </a:prstGeom>
          <a:noFill/>
          <a:ln w="38100">
            <a:solidFill>
              <a:schemeClr val="accent6"/>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0975" indent="-180975" algn="ctr" eaLnBrk="0" hangingPunct="0">
              <a:buClr>
                <a:schemeClr val="bg1"/>
              </a:buClr>
              <a:buFont typeface="Arial" pitchFamily="34" charset="0"/>
              <a:buChar char="–"/>
            </a:pPr>
            <a:endParaRPr lang="en-US" sz="1200" b="1" kern="0">
              <a:solidFill>
                <a:schemeClr val="accent4"/>
              </a:solidFill>
            </a:endParaRPr>
          </a:p>
        </p:txBody>
      </p:sp>
      <p:sp>
        <p:nvSpPr>
          <p:cNvPr id="35" name="TextBox 34">
            <a:extLst>
              <a:ext uri="{FF2B5EF4-FFF2-40B4-BE49-F238E27FC236}">
                <a16:creationId xmlns:a16="http://schemas.microsoft.com/office/drawing/2014/main" id="{A4223BE9-19AD-4480-ABA9-B4630B9BE952}"/>
              </a:ext>
            </a:extLst>
          </p:cNvPr>
          <p:cNvSpPr txBox="1"/>
          <p:nvPr/>
        </p:nvSpPr>
        <p:spPr>
          <a:xfrm>
            <a:off x="1030670" y="4213587"/>
            <a:ext cx="5239108" cy="1569660"/>
          </a:xfrm>
          <a:prstGeom prst="rect">
            <a:avLst/>
          </a:prstGeom>
          <a:noFill/>
        </p:spPr>
        <p:txBody>
          <a:bodyPr wrap="square" rtlCol="0">
            <a:spAutoFit/>
          </a:bodyPr>
          <a:lstStyle/>
          <a:p>
            <a:r>
              <a:rPr lang="en-US" sz="1600" dirty="0">
                <a:latin typeface="+mj-lt"/>
              </a:rPr>
              <a:t>Benefits:</a:t>
            </a:r>
          </a:p>
          <a:p>
            <a:pPr marL="285750" indent="-285750">
              <a:buFont typeface="Arial" charset="0"/>
              <a:buChar char="•"/>
            </a:pPr>
            <a:r>
              <a:rPr lang="en-US" sz="1600" dirty="0"/>
              <a:t>Easy integration of diverse datasets</a:t>
            </a:r>
          </a:p>
          <a:p>
            <a:pPr marL="285750" indent="-285750">
              <a:buFont typeface="Arial" charset="0"/>
              <a:buChar char="•"/>
            </a:pPr>
            <a:r>
              <a:rPr lang="en-US" sz="1600" dirty="0"/>
              <a:t>Enables portability of models and reproducibility of results</a:t>
            </a:r>
          </a:p>
          <a:p>
            <a:pPr marL="285750" indent="-285750">
              <a:buFont typeface="Arial" charset="0"/>
              <a:buChar char="•"/>
            </a:pPr>
            <a:r>
              <a:rPr lang="en-US" sz="1600" dirty="0"/>
              <a:t>Rapid exploration of descriptors and model architectures for each data set</a:t>
            </a:r>
          </a:p>
        </p:txBody>
      </p:sp>
      <p:grpSp>
        <p:nvGrpSpPr>
          <p:cNvPr id="37" name="Group 36">
            <a:extLst>
              <a:ext uri="{FF2B5EF4-FFF2-40B4-BE49-F238E27FC236}">
                <a16:creationId xmlns:a16="http://schemas.microsoft.com/office/drawing/2014/main" id="{5E40EF48-314B-477D-85EB-4B0AA17B818C}"/>
              </a:ext>
            </a:extLst>
          </p:cNvPr>
          <p:cNvGrpSpPr/>
          <p:nvPr/>
        </p:nvGrpSpPr>
        <p:grpSpPr>
          <a:xfrm>
            <a:off x="1834162" y="2642573"/>
            <a:ext cx="337386" cy="436827"/>
            <a:chOff x="8382010" y="3048000"/>
            <a:chExt cx="1713783" cy="2133600"/>
          </a:xfrm>
        </p:grpSpPr>
        <p:sp>
          <p:nvSpPr>
            <p:cNvPr id="38" name="Rounded Rectangle 56">
              <a:extLst>
                <a:ext uri="{FF2B5EF4-FFF2-40B4-BE49-F238E27FC236}">
                  <a16:creationId xmlns:a16="http://schemas.microsoft.com/office/drawing/2014/main" id="{456F9300-B1CD-48B0-AC38-6AA359C81857}"/>
                </a:ext>
              </a:extLst>
            </p:cNvPr>
            <p:cNvSpPr/>
            <p:nvPr/>
          </p:nvSpPr>
          <p:spPr>
            <a:xfrm>
              <a:off x="8382010" y="3810002"/>
              <a:ext cx="1713783" cy="137159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4CCF4C8-90D4-4065-AAAF-7A1A91A5C2BF}"/>
                </a:ext>
              </a:extLst>
            </p:cNvPr>
            <p:cNvGrpSpPr/>
            <p:nvPr/>
          </p:nvGrpSpPr>
          <p:grpSpPr>
            <a:xfrm>
              <a:off x="9048390" y="4191000"/>
              <a:ext cx="381000" cy="609600"/>
              <a:chOff x="6248400" y="4114800"/>
              <a:chExt cx="381000" cy="609600"/>
            </a:xfrm>
          </p:grpSpPr>
          <p:sp>
            <p:nvSpPr>
              <p:cNvPr id="41" name="Oval 40">
                <a:extLst>
                  <a:ext uri="{FF2B5EF4-FFF2-40B4-BE49-F238E27FC236}">
                    <a16:creationId xmlns:a16="http://schemas.microsoft.com/office/drawing/2014/main" id="{E29F2EAE-501A-448A-AA1C-82C4185008CC}"/>
                  </a:ext>
                </a:extLst>
              </p:cNvPr>
              <p:cNvSpPr/>
              <p:nvPr/>
            </p:nvSpPr>
            <p:spPr>
              <a:xfrm>
                <a:off x="6248400" y="4114800"/>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65">
                <a:extLst>
                  <a:ext uri="{FF2B5EF4-FFF2-40B4-BE49-F238E27FC236}">
                    <a16:creationId xmlns:a16="http://schemas.microsoft.com/office/drawing/2014/main" id="{4F2C18C5-2F0C-4629-B6D4-CDFD09F75C04}"/>
                  </a:ext>
                </a:extLst>
              </p:cNvPr>
              <p:cNvSpPr/>
              <p:nvPr/>
            </p:nvSpPr>
            <p:spPr>
              <a:xfrm>
                <a:off x="6362700" y="4343400"/>
                <a:ext cx="152400" cy="381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Block Arc 39">
              <a:extLst>
                <a:ext uri="{FF2B5EF4-FFF2-40B4-BE49-F238E27FC236}">
                  <a16:creationId xmlns:a16="http://schemas.microsoft.com/office/drawing/2014/main" id="{97BA2400-73AD-4102-AD77-07F35A92F2BC}"/>
                </a:ext>
              </a:extLst>
            </p:cNvPr>
            <p:cNvSpPr/>
            <p:nvPr/>
          </p:nvSpPr>
          <p:spPr>
            <a:xfrm>
              <a:off x="8571781" y="3048000"/>
              <a:ext cx="1295400" cy="1524000"/>
            </a:xfrm>
            <a:prstGeom prst="blockArc">
              <a:avLst>
                <a:gd name="adj1" fmla="val 10800000"/>
                <a:gd name="adj2" fmla="val 267339"/>
                <a:gd name="adj3" fmla="val 1356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Rectangle 2">
            <a:extLst>
              <a:ext uri="{FF2B5EF4-FFF2-40B4-BE49-F238E27FC236}">
                <a16:creationId xmlns:a16="http://schemas.microsoft.com/office/drawing/2014/main" id="{657DEB4A-91B0-4195-A31C-F3EAB9389F87}"/>
              </a:ext>
            </a:extLst>
          </p:cNvPr>
          <p:cNvSpPr/>
          <p:nvPr/>
        </p:nvSpPr>
        <p:spPr>
          <a:xfrm>
            <a:off x="6710766" y="4435786"/>
            <a:ext cx="5093529" cy="923330"/>
          </a:xfrm>
          <a:prstGeom prst="rect">
            <a:avLst/>
          </a:prstGeom>
        </p:spPr>
        <p:txBody>
          <a:bodyPr wrap="square">
            <a:spAutoFit/>
          </a:bodyPr>
          <a:lstStyle/>
          <a:p>
            <a:r>
              <a:rPr lang="en-US" dirty="0"/>
              <a:t>AMPL is available at </a:t>
            </a:r>
            <a:r>
              <a:rPr lang="en-US" dirty="0">
                <a:hlinkClick r:id="rId8"/>
              </a:rPr>
              <a:t>https://github.com/ATOMconsortium/AMPL</a:t>
            </a:r>
            <a:r>
              <a:rPr lang="en-US" dirty="0"/>
              <a:t> and in </a:t>
            </a:r>
            <a:r>
              <a:rPr lang="en-US" sz="1800" i="1" dirty="0">
                <a:solidFill>
                  <a:srgbClr val="000000"/>
                </a:solidFill>
                <a:effectLst/>
                <a:latin typeface="Roboto"/>
                <a:ea typeface="Calibri" panose="020F0502020204030204" pitchFamily="34" charset="0"/>
                <a:cs typeface="Times New Roman" panose="02020603050405020304" pitchFamily="18" charset="0"/>
              </a:rPr>
              <a:t>J. Chem. Inf. Model.</a:t>
            </a:r>
            <a:r>
              <a:rPr lang="en-US" sz="1800" dirty="0">
                <a:solidFill>
                  <a:srgbClr val="000000"/>
                </a:solidFill>
                <a:effectLst/>
                <a:latin typeface="Roboto"/>
                <a:ea typeface="Calibri" panose="020F0502020204030204" pitchFamily="34" charset="0"/>
                <a:cs typeface="Times New Roman" panose="02020603050405020304" pitchFamily="18" charset="0"/>
              </a:rPr>
              <a:t> </a:t>
            </a:r>
            <a:r>
              <a:rPr lang="en-US" dirty="0">
                <a:effectLst/>
              </a:rPr>
              <a:t>2020, 60, 4, 1955–1968.</a:t>
            </a:r>
          </a:p>
        </p:txBody>
      </p:sp>
      <p:sp>
        <p:nvSpPr>
          <p:cNvPr id="8" name="Slide Number Placeholder 7">
            <a:extLst>
              <a:ext uri="{FF2B5EF4-FFF2-40B4-BE49-F238E27FC236}">
                <a16:creationId xmlns:a16="http://schemas.microsoft.com/office/drawing/2014/main" id="{FD5A4F0D-EF22-4D92-A5CF-A8DF00D3BC51}"/>
              </a:ext>
            </a:extLst>
          </p:cNvPr>
          <p:cNvSpPr>
            <a:spLocks noGrp="1"/>
          </p:cNvSpPr>
          <p:nvPr>
            <p:ph type="sldNum" sz="quarter" idx="12"/>
          </p:nvPr>
        </p:nvSpPr>
        <p:spPr/>
        <p:txBody>
          <a:bodyPr/>
          <a:lstStyle/>
          <a:p>
            <a:fld id="{D5F11FED-66BC-4C03-9016-FD41D1C797D0}" type="slidenum">
              <a:rPr lang="en-US" smtClean="0"/>
              <a:t>6</a:t>
            </a:fld>
            <a:endParaRPr lang="en-US"/>
          </a:p>
        </p:txBody>
      </p:sp>
    </p:spTree>
    <p:extLst>
      <p:ext uri="{BB962C8B-B14F-4D97-AF65-F5344CB8AC3E}">
        <p14:creationId xmlns:p14="http://schemas.microsoft.com/office/powerpoint/2010/main" val="98076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nSpc>
                <a:spcPct val="110000"/>
              </a:lnSpc>
              <a:spcAft>
                <a:spcPts val="600"/>
              </a:spcAft>
              <a:defRPr/>
            </a:pPr>
            <a:r>
              <a:rPr lang="en-US" dirty="0"/>
              <a:t>Model and Data Clearinghouse (</a:t>
            </a:r>
            <a:r>
              <a:rPr lang="en-US" dirty="0" err="1"/>
              <a:t>MoDaC</a:t>
            </a:r>
            <a:r>
              <a:rPr lang="en-US" dirty="0"/>
              <a:t>)</a:t>
            </a:r>
            <a:br>
              <a:rPr lang="en-US" dirty="0"/>
            </a:br>
            <a:r>
              <a:rPr lang="en-US" sz="1800" dirty="0"/>
              <a:t>Distributing collaborative models and data to the community</a:t>
            </a:r>
            <a:endParaRPr lang="en-US" dirty="0"/>
          </a:p>
        </p:txBody>
      </p:sp>
      <p:sp>
        <p:nvSpPr>
          <p:cNvPr id="7171" name="Rectangle 3"/>
          <p:cNvSpPr>
            <a:spLocks noGrp="1" noChangeArrowheads="1"/>
          </p:cNvSpPr>
          <p:nvPr>
            <p:ph idx="1"/>
          </p:nvPr>
        </p:nvSpPr>
        <p:spPr>
          <a:xfrm>
            <a:off x="483491" y="1280863"/>
            <a:ext cx="8532117" cy="4724400"/>
          </a:xfrm>
        </p:spPr>
        <p:txBody>
          <a:bodyPr/>
          <a:lstStyle/>
          <a:p>
            <a:pPr marL="214313" indent="-214313"/>
            <a:r>
              <a:rPr lang="en-US" sz="2000" dirty="0"/>
              <a:t>Public facing web application</a:t>
            </a:r>
          </a:p>
          <a:p>
            <a:pPr marL="214313" indent="-214313"/>
            <a:r>
              <a:rPr lang="en-US" sz="2000" dirty="0"/>
              <a:t>Extensible metadata structure</a:t>
            </a:r>
          </a:p>
          <a:p>
            <a:pPr marL="214313" indent="-214313"/>
            <a:r>
              <a:rPr lang="en-US" sz="2000" dirty="0"/>
              <a:t>Configurable access levels</a:t>
            </a:r>
          </a:p>
          <a:p>
            <a:pPr marL="214313" indent="-214313"/>
            <a:r>
              <a:rPr lang="en-US" sz="2000" dirty="0"/>
              <a:t>Data transfer options</a:t>
            </a:r>
          </a:p>
          <a:p>
            <a:pPr marL="557213" lvl="1" indent="-214313"/>
            <a:r>
              <a:rPr lang="en-US" sz="1800" dirty="0"/>
              <a:t>AWS S3, Globus, Local</a:t>
            </a:r>
          </a:p>
          <a:p>
            <a:pPr marL="214313" indent="-214313"/>
            <a:r>
              <a:rPr lang="en-US" sz="2000" dirty="0"/>
              <a:t>Data Management options</a:t>
            </a:r>
          </a:p>
          <a:p>
            <a:pPr marL="557213" lvl="1" indent="-214313"/>
            <a:r>
              <a:rPr lang="en-US" sz="1800" dirty="0"/>
              <a:t>Upload (pre-approved users)</a:t>
            </a:r>
          </a:p>
          <a:p>
            <a:pPr marL="557213" lvl="1" indent="-214313"/>
            <a:r>
              <a:rPr lang="en-US" sz="1800" dirty="0"/>
              <a:t>Download (registered users)</a:t>
            </a:r>
          </a:p>
          <a:p>
            <a:pPr marL="557213" lvl="1" indent="-214313"/>
            <a:r>
              <a:rPr lang="en-US" sz="1800" dirty="0"/>
              <a:t>Search (all)</a:t>
            </a:r>
          </a:p>
          <a:p>
            <a:pPr marL="328618" indent="-214313"/>
            <a:r>
              <a:rPr lang="en-US" sz="2000" dirty="0"/>
              <a:t>Advanced model support </a:t>
            </a:r>
          </a:p>
          <a:p>
            <a:pPr marL="328618" indent="-214313"/>
            <a:r>
              <a:rPr lang="en-US" sz="2000" dirty="0"/>
              <a:t>Additional endpoint types</a:t>
            </a:r>
          </a:p>
          <a:p>
            <a:pPr marL="328618" indent="-214313"/>
            <a:r>
              <a:rPr lang="en-US" sz="2000" dirty="0"/>
              <a:t>Bridge to the broader cancer data ecosystem</a:t>
            </a:r>
          </a:p>
        </p:txBody>
      </p:sp>
      <p:sp>
        <p:nvSpPr>
          <p:cNvPr id="6" name="Rounded Rectangle 4">
            <a:extLst>
              <a:ext uri="{FF2B5EF4-FFF2-40B4-BE49-F238E27FC236}">
                <a16:creationId xmlns:a16="http://schemas.microsoft.com/office/drawing/2014/main" id="{C381953A-2B66-4CD2-99B2-D0D2F8D68C1A}"/>
              </a:ext>
            </a:extLst>
          </p:cNvPr>
          <p:cNvSpPr/>
          <p:nvPr/>
        </p:nvSpPr>
        <p:spPr>
          <a:xfrm>
            <a:off x="6096000" y="1900899"/>
            <a:ext cx="4373366" cy="2990252"/>
          </a:xfrm>
          <a:prstGeom prst="roundRect">
            <a:avLst/>
          </a:prstGeom>
          <a:solidFill>
            <a:schemeClr val="accent5">
              <a:lumMod val="60000"/>
              <a:lumOff val="40000"/>
            </a:schemeClr>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7" name="Group 6">
            <a:extLst>
              <a:ext uri="{FF2B5EF4-FFF2-40B4-BE49-F238E27FC236}">
                <a16:creationId xmlns:a16="http://schemas.microsoft.com/office/drawing/2014/main" id="{DD999559-3E78-4BED-9582-98B0C6651720}"/>
              </a:ext>
            </a:extLst>
          </p:cNvPr>
          <p:cNvGrpSpPr/>
          <p:nvPr/>
        </p:nvGrpSpPr>
        <p:grpSpPr>
          <a:xfrm>
            <a:off x="6403988" y="2034142"/>
            <a:ext cx="3505909" cy="2787114"/>
            <a:chOff x="557701" y="1299475"/>
            <a:chExt cx="5913554" cy="4455302"/>
          </a:xfrm>
        </p:grpSpPr>
        <p:sp>
          <p:nvSpPr>
            <p:cNvPr id="8" name="Rectangle 7">
              <a:extLst>
                <a:ext uri="{FF2B5EF4-FFF2-40B4-BE49-F238E27FC236}">
                  <a16:creationId xmlns:a16="http://schemas.microsoft.com/office/drawing/2014/main" id="{713D6EB3-876D-4744-8DFE-90AA214D3B35}"/>
                </a:ext>
              </a:extLst>
            </p:cNvPr>
            <p:cNvSpPr/>
            <p:nvPr/>
          </p:nvSpPr>
          <p:spPr>
            <a:xfrm>
              <a:off x="1672104" y="3437064"/>
              <a:ext cx="1259576" cy="55445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Metadata Server </a:t>
              </a:r>
            </a:p>
          </p:txBody>
        </p:sp>
        <p:sp>
          <p:nvSpPr>
            <p:cNvPr id="9" name="Rectangle 8">
              <a:extLst>
                <a:ext uri="{FF2B5EF4-FFF2-40B4-BE49-F238E27FC236}">
                  <a16:creationId xmlns:a16="http://schemas.microsoft.com/office/drawing/2014/main" id="{8DE485B7-94C8-421F-8F26-A2ABAB0462FA}"/>
                </a:ext>
              </a:extLst>
            </p:cNvPr>
            <p:cNvSpPr/>
            <p:nvPr/>
          </p:nvSpPr>
          <p:spPr>
            <a:xfrm rot="5400000">
              <a:off x="2880708" y="921582"/>
              <a:ext cx="642943" cy="306015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Data Services API Core</a:t>
              </a:r>
            </a:p>
          </p:txBody>
        </p:sp>
        <p:pic>
          <p:nvPicPr>
            <p:cNvPr id="10" name="Picture 9">
              <a:extLst>
                <a:ext uri="{FF2B5EF4-FFF2-40B4-BE49-F238E27FC236}">
                  <a16:creationId xmlns:a16="http://schemas.microsoft.com/office/drawing/2014/main" id="{A7376146-2EA7-49A3-A472-A78F164B8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110" y="3312153"/>
              <a:ext cx="1485081" cy="1813621"/>
            </a:xfrm>
            <a:prstGeom prst="rect">
              <a:avLst/>
            </a:prstGeom>
          </p:spPr>
        </p:pic>
        <p:sp>
          <p:nvSpPr>
            <p:cNvPr id="11" name="Left-Right Arrow 10">
              <a:extLst>
                <a:ext uri="{FF2B5EF4-FFF2-40B4-BE49-F238E27FC236}">
                  <a16:creationId xmlns:a16="http://schemas.microsoft.com/office/drawing/2014/main" id="{7C35BF7B-B956-4554-A78B-A69D590E9D3E}"/>
                </a:ext>
              </a:extLst>
            </p:cNvPr>
            <p:cNvSpPr/>
            <p:nvPr/>
          </p:nvSpPr>
          <p:spPr>
            <a:xfrm rot="5400000">
              <a:off x="2189200" y="1840251"/>
              <a:ext cx="408351" cy="1715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Left-Right Arrow 11">
              <a:extLst>
                <a:ext uri="{FF2B5EF4-FFF2-40B4-BE49-F238E27FC236}">
                  <a16:creationId xmlns:a16="http://schemas.microsoft.com/office/drawing/2014/main" id="{D9021EB9-6EFC-4612-A9A4-D3BD2CE9C690}"/>
                </a:ext>
              </a:extLst>
            </p:cNvPr>
            <p:cNvSpPr/>
            <p:nvPr/>
          </p:nvSpPr>
          <p:spPr>
            <a:xfrm rot="16200000">
              <a:off x="3458475" y="3049673"/>
              <a:ext cx="739982" cy="1715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 name="Picture 12">
              <a:extLst>
                <a:ext uri="{FF2B5EF4-FFF2-40B4-BE49-F238E27FC236}">
                  <a16:creationId xmlns:a16="http://schemas.microsoft.com/office/drawing/2014/main" id="{E6D9111F-E08A-4B1C-970A-942586962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82" y="2712931"/>
              <a:ext cx="675362" cy="608679"/>
            </a:xfrm>
            <a:prstGeom prst="rect">
              <a:avLst/>
            </a:prstGeom>
            <a:solidFill>
              <a:schemeClr val="tx1"/>
            </a:solidFill>
          </p:spPr>
        </p:pic>
        <p:sp>
          <p:nvSpPr>
            <p:cNvPr id="14" name="TextBox 13">
              <a:extLst>
                <a:ext uri="{FF2B5EF4-FFF2-40B4-BE49-F238E27FC236}">
                  <a16:creationId xmlns:a16="http://schemas.microsoft.com/office/drawing/2014/main" id="{2E1779C5-0301-4BD2-8BCB-E982FC46671D}"/>
                </a:ext>
              </a:extLst>
            </p:cNvPr>
            <p:cNvSpPr txBox="1"/>
            <p:nvPr/>
          </p:nvSpPr>
          <p:spPr>
            <a:xfrm>
              <a:off x="2839618" y="1367358"/>
              <a:ext cx="1609244" cy="66418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 Web Application</a:t>
              </a:r>
            </a:p>
          </p:txBody>
        </p:sp>
        <p:sp>
          <p:nvSpPr>
            <p:cNvPr id="15" name="Can 14">
              <a:extLst>
                <a:ext uri="{FF2B5EF4-FFF2-40B4-BE49-F238E27FC236}">
                  <a16:creationId xmlns:a16="http://schemas.microsoft.com/office/drawing/2014/main" id="{16F6135C-63CF-444E-A535-900B5851B963}"/>
                </a:ext>
              </a:extLst>
            </p:cNvPr>
            <p:cNvSpPr/>
            <p:nvPr/>
          </p:nvSpPr>
          <p:spPr>
            <a:xfrm>
              <a:off x="557701" y="2045838"/>
              <a:ext cx="1004031" cy="729099"/>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a:ea typeface="+mn-ea"/>
                  <a:cs typeface="+mn-cs"/>
                </a:rPr>
                <a:t>User Database</a:t>
              </a:r>
            </a:p>
          </p:txBody>
        </p:sp>
        <p:sp>
          <p:nvSpPr>
            <p:cNvPr id="16" name="Can 15">
              <a:extLst>
                <a:ext uri="{FF2B5EF4-FFF2-40B4-BE49-F238E27FC236}">
                  <a16:creationId xmlns:a16="http://schemas.microsoft.com/office/drawing/2014/main" id="{1272709C-65F5-4B86-8134-B76E9F9AAF31}"/>
                </a:ext>
              </a:extLst>
            </p:cNvPr>
            <p:cNvSpPr/>
            <p:nvPr/>
          </p:nvSpPr>
          <p:spPr>
            <a:xfrm>
              <a:off x="1732012" y="4335237"/>
              <a:ext cx="1164111" cy="656728"/>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a:ea typeface="+mn-ea"/>
                  <a:cs typeface="+mn-cs"/>
                </a:rPr>
                <a:t>Metadata Store</a:t>
              </a:r>
            </a:p>
          </p:txBody>
        </p:sp>
        <p:sp>
          <p:nvSpPr>
            <p:cNvPr id="17" name="TextBox 16">
              <a:extLst>
                <a:ext uri="{FF2B5EF4-FFF2-40B4-BE49-F238E27FC236}">
                  <a16:creationId xmlns:a16="http://schemas.microsoft.com/office/drawing/2014/main" id="{8CE518B4-04C5-4BEF-AD00-C1EF46FF8926}"/>
                </a:ext>
              </a:extLst>
            </p:cNvPr>
            <p:cNvSpPr txBox="1"/>
            <p:nvPr/>
          </p:nvSpPr>
          <p:spPr>
            <a:xfrm>
              <a:off x="3041942" y="5090588"/>
              <a:ext cx="1807110" cy="66418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 Object Repository</a:t>
              </a:r>
            </a:p>
          </p:txBody>
        </p:sp>
        <p:sp>
          <p:nvSpPr>
            <p:cNvPr id="18" name="Left-Right Arrow 17">
              <a:extLst>
                <a:ext uri="{FF2B5EF4-FFF2-40B4-BE49-F238E27FC236}">
                  <a16:creationId xmlns:a16="http://schemas.microsoft.com/office/drawing/2014/main" id="{BAF5B6A8-B3B0-4968-AA24-5A8568610744}"/>
                </a:ext>
              </a:extLst>
            </p:cNvPr>
            <p:cNvSpPr/>
            <p:nvPr/>
          </p:nvSpPr>
          <p:spPr>
            <a:xfrm rot="5400000">
              <a:off x="2085281" y="4178631"/>
              <a:ext cx="439742" cy="1731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Left-Right Arrow 18">
              <a:extLst>
                <a:ext uri="{FF2B5EF4-FFF2-40B4-BE49-F238E27FC236}">
                  <a16:creationId xmlns:a16="http://schemas.microsoft.com/office/drawing/2014/main" id="{D66D9720-CA22-45A5-A9D8-CE3AED1AEB77}"/>
                </a:ext>
              </a:extLst>
            </p:cNvPr>
            <p:cNvSpPr/>
            <p:nvPr/>
          </p:nvSpPr>
          <p:spPr>
            <a:xfrm>
              <a:off x="4383464" y="3948500"/>
              <a:ext cx="780714" cy="2473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Left-Right Arrow 19">
              <a:extLst>
                <a:ext uri="{FF2B5EF4-FFF2-40B4-BE49-F238E27FC236}">
                  <a16:creationId xmlns:a16="http://schemas.microsoft.com/office/drawing/2014/main" id="{F629BDE0-44D0-4F30-8C7C-6E1641E6A5B6}"/>
                </a:ext>
              </a:extLst>
            </p:cNvPr>
            <p:cNvSpPr/>
            <p:nvPr/>
          </p:nvSpPr>
          <p:spPr>
            <a:xfrm rot="16200000">
              <a:off x="1977557" y="3022913"/>
              <a:ext cx="669293" cy="1590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B576CD8C-36F0-4E15-ACC4-E48714FCB5FA}"/>
                </a:ext>
              </a:extLst>
            </p:cNvPr>
            <p:cNvSpPr/>
            <p:nvPr/>
          </p:nvSpPr>
          <p:spPr>
            <a:xfrm>
              <a:off x="5187901" y="2137993"/>
              <a:ext cx="1283354" cy="296549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TextBox 21">
              <a:extLst>
                <a:ext uri="{FF2B5EF4-FFF2-40B4-BE49-F238E27FC236}">
                  <a16:creationId xmlns:a16="http://schemas.microsoft.com/office/drawing/2014/main" id="{2BF0052E-1EE5-44A1-AD8F-B5065B475F1A}"/>
                </a:ext>
              </a:extLst>
            </p:cNvPr>
            <p:cNvSpPr txBox="1"/>
            <p:nvPr/>
          </p:nvSpPr>
          <p:spPr>
            <a:xfrm>
              <a:off x="5206148" y="2109979"/>
              <a:ext cx="1179419" cy="55349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Transfer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000000">
                      <a:lumMod val="75000"/>
                      <a:lumOff val="25000"/>
                    </a:srgbClr>
                  </a:solidFill>
                  <a:effectLst/>
                  <a:uLnTx/>
                  <a:uFillTx/>
                  <a:latin typeface="Arial" charset="0"/>
                  <a:ea typeface="+mn-ea"/>
                  <a:cs typeface="+mn-cs"/>
                </a:rPr>
                <a:t>Endpoints</a:t>
              </a:r>
            </a:p>
          </p:txBody>
        </p:sp>
        <p:sp>
          <p:nvSpPr>
            <p:cNvPr id="23" name="Left-Right Arrow 22">
              <a:extLst>
                <a:ext uri="{FF2B5EF4-FFF2-40B4-BE49-F238E27FC236}">
                  <a16:creationId xmlns:a16="http://schemas.microsoft.com/office/drawing/2014/main" id="{597F9989-40A6-433F-87CA-BE00A878D0A2}"/>
                </a:ext>
              </a:extLst>
            </p:cNvPr>
            <p:cNvSpPr/>
            <p:nvPr/>
          </p:nvSpPr>
          <p:spPr>
            <a:xfrm>
              <a:off x="3861183" y="2965506"/>
              <a:ext cx="1326718" cy="1753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TextBox 23">
              <a:extLst>
                <a:ext uri="{FF2B5EF4-FFF2-40B4-BE49-F238E27FC236}">
                  <a16:creationId xmlns:a16="http://schemas.microsoft.com/office/drawing/2014/main" id="{2AD96B60-44EB-4C9B-8570-B58BA3C3B03B}"/>
                </a:ext>
              </a:extLst>
            </p:cNvPr>
            <p:cNvSpPr txBox="1"/>
            <p:nvPr/>
          </p:nvSpPr>
          <p:spPr>
            <a:xfrm>
              <a:off x="4460142" y="3871393"/>
              <a:ext cx="722467" cy="36899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Data</a:t>
              </a:r>
            </a:p>
          </p:txBody>
        </p:sp>
        <p:pic>
          <p:nvPicPr>
            <p:cNvPr id="25" name="Graphic 24" descr="Laptop">
              <a:extLst>
                <a:ext uri="{FF2B5EF4-FFF2-40B4-BE49-F238E27FC236}">
                  <a16:creationId xmlns:a16="http://schemas.microsoft.com/office/drawing/2014/main" id="{6A9B491E-F721-440F-8CA5-F8AAFC95B9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0226" y="4131191"/>
              <a:ext cx="914400" cy="899766"/>
            </a:xfrm>
            <a:prstGeom prst="rect">
              <a:avLst/>
            </a:prstGeom>
          </p:spPr>
        </p:pic>
        <p:sp>
          <p:nvSpPr>
            <p:cNvPr id="26" name="TextBox 25">
              <a:extLst>
                <a:ext uri="{FF2B5EF4-FFF2-40B4-BE49-F238E27FC236}">
                  <a16:creationId xmlns:a16="http://schemas.microsoft.com/office/drawing/2014/main" id="{EE4FD56A-AF94-4C97-9035-2121CB94D0A0}"/>
                </a:ext>
              </a:extLst>
            </p:cNvPr>
            <p:cNvSpPr txBox="1"/>
            <p:nvPr/>
          </p:nvSpPr>
          <p:spPr>
            <a:xfrm>
              <a:off x="5377563" y="4331842"/>
              <a:ext cx="1084197" cy="36899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Local</a:t>
              </a:r>
            </a:p>
          </p:txBody>
        </p:sp>
        <p:pic>
          <p:nvPicPr>
            <p:cNvPr id="27" name="Graphic 26" descr="Circular flowchart">
              <a:extLst>
                <a:ext uri="{FF2B5EF4-FFF2-40B4-BE49-F238E27FC236}">
                  <a16:creationId xmlns:a16="http://schemas.microsoft.com/office/drawing/2014/main" id="{FCAE070A-8078-4AA9-9BEF-656DB9F04D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8659" y="3366477"/>
              <a:ext cx="914400" cy="770296"/>
            </a:xfrm>
            <a:prstGeom prst="rect">
              <a:avLst/>
            </a:prstGeom>
          </p:spPr>
        </p:pic>
        <p:sp>
          <p:nvSpPr>
            <p:cNvPr id="28" name="TextBox 27">
              <a:extLst>
                <a:ext uri="{FF2B5EF4-FFF2-40B4-BE49-F238E27FC236}">
                  <a16:creationId xmlns:a16="http://schemas.microsoft.com/office/drawing/2014/main" id="{EAD0C537-14EF-4AAB-BABE-09CE25148448}"/>
                </a:ext>
              </a:extLst>
            </p:cNvPr>
            <p:cNvSpPr txBox="1"/>
            <p:nvPr/>
          </p:nvSpPr>
          <p:spPr>
            <a:xfrm>
              <a:off x="5313443" y="3567128"/>
              <a:ext cx="927961" cy="36899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Globus</a:t>
              </a:r>
            </a:p>
          </p:txBody>
        </p:sp>
        <p:pic>
          <p:nvPicPr>
            <p:cNvPr id="29" name="Picture 28" descr="A picture containing headdress, helmet&#10;&#10;Description automatically generated">
              <a:extLst>
                <a:ext uri="{FF2B5EF4-FFF2-40B4-BE49-F238E27FC236}">
                  <a16:creationId xmlns:a16="http://schemas.microsoft.com/office/drawing/2014/main" id="{4BAAEA0B-B5F8-4A40-9AE6-1366B5DF05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5788" y="1299475"/>
              <a:ext cx="501331" cy="382383"/>
            </a:xfrm>
            <a:prstGeom prst="rect">
              <a:avLst/>
            </a:prstGeom>
          </p:spPr>
        </p:pic>
      </p:grpSp>
      <p:sp>
        <p:nvSpPr>
          <p:cNvPr id="30" name="TextBox 29">
            <a:extLst>
              <a:ext uri="{FF2B5EF4-FFF2-40B4-BE49-F238E27FC236}">
                <a16:creationId xmlns:a16="http://schemas.microsoft.com/office/drawing/2014/main" id="{4EFEB540-7AB5-47E4-92D8-03079ED253CD}"/>
              </a:ext>
            </a:extLst>
          </p:cNvPr>
          <p:cNvSpPr txBox="1"/>
          <p:nvPr/>
        </p:nvSpPr>
        <p:spPr>
          <a:xfrm>
            <a:off x="5153572" y="5232955"/>
            <a:ext cx="6160602"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Arial" charset="0"/>
                <a:ea typeface="+mn-ea"/>
                <a:cs typeface="+mn-cs"/>
              </a:rPr>
              <a:t>MoDaC</a:t>
            </a:r>
            <a:r>
              <a:rPr kumimoji="0" lang="en-US" sz="2400" b="1" i="0" u="none" strike="noStrike" kern="1200" cap="none" spc="0" normalizeH="0" baseline="0" noProof="0" dirty="0">
                <a:ln>
                  <a:noFill/>
                </a:ln>
                <a:solidFill>
                  <a:srgbClr val="000000"/>
                </a:solidFill>
                <a:effectLst/>
                <a:uLnTx/>
                <a:uFillTx/>
                <a:latin typeface="Arial" charset="0"/>
                <a:ea typeface="+mn-ea"/>
                <a:cs typeface="+mn-cs"/>
              </a:rPr>
              <a:t> </a:t>
            </a:r>
            <a:r>
              <a:rPr lang="en-US" sz="2400" b="1" dirty="0">
                <a:solidFill>
                  <a:srgbClr val="000000"/>
                </a:solidFill>
                <a:latin typeface="Arial" charset="0"/>
              </a:rPr>
              <a:t>URL</a:t>
            </a:r>
            <a:r>
              <a:rPr kumimoji="0" lang="en-US" sz="2400" b="1" i="0" u="none" strike="noStrike" kern="1200" cap="none" spc="0" normalizeH="0" baseline="0" noProof="0" dirty="0">
                <a:ln>
                  <a:noFill/>
                </a:ln>
                <a:solidFill>
                  <a:srgbClr val="000000"/>
                </a:solidFill>
                <a:effectLst/>
                <a:uLnTx/>
                <a:uFillTx/>
                <a:latin typeface="Arial" charset="0"/>
                <a:ea typeface="+mn-ea"/>
                <a:cs typeface="+mn-cs"/>
              </a:rPr>
              <a:t>: </a:t>
            </a:r>
            <a:r>
              <a:rPr kumimoji="0" lang="en-US" sz="2400" b="1" i="0" u="none" strike="noStrike" kern="1200" cap="none" spc="0" normalizeH="0" baseline="0" noProof="0" dirty="0" err="1">
                <a:ln>
                  <a:noFill/>
                </a:ln>
                <a:solidFill>
                  <a:srgbClr val="000000"/>
                </a:solidFill>
                <a:effectLst/>
                <a:uLnTx/>
                <a:uFillTx/>
                <a:latin typeface="Arial" charset="0"/>
                <a:ea typeface="+mn-ea"/>
                <a:cs typeface="+mn-cs"/>
              </a:rPr>
              <a:t>modac.cancer.gov</a:t>
            </a:r>
            <a:endParaRPr kumimoji="0" lang="en-US" sz="2400" b="1"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99719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dirty="0"/>
              <a:t>The Challenge: Digital Twin for Predictive Oncology</a:t>
            </a:r>
          </a:p>
        </p:txBody>
      </p:sp>
      <p:sp>
        <p:nvSpPr>
          <p:cNvPr id="5" name="TextBox 4">
            <a:extLst>
              <a:ext uri="{FF2B5EF4-FFF2-40B4-BE49-F238E27FC236}">
                <a16:creationId xmlns:a16="http://schemas.microsoft.com/office/drawing/2014/main" id="{D442A3D9-5A28-4030-95E0-F1746F41BDAB}"/>
              </a:ext>
            </a:extLst>
          </p:cNvPr>
          <p:cNvSpPr txBox="1"/>
          <p:nvPr/>
        </p:nvSpPr>
        <p:spPr>
          <a:xfrm>
            <a:off x="497417" y="1332139"/>
            <a:ext cx="10724544" cy="707886"/>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Arial" charset="0"/>
                <a:ea typeface="+mn-ea"/>
                <a:cs typeface="+mn-cs"/>
              </a:rPr>
              <a:t>Patient-tailored models incorporating multi-</a:t>
            </a:r>
            <a:r>
              <a:rPr kumimoji="0" lang="en-US" sz="2000" b="0" i="1" u="none" strike="noStrike" kern="1200" cap="none" spc="0" normalizeH="0" baseline="0" noProof="0" dirty="0" err="1">
                <a:ln>
                  <a:noFill/>
                </a:ln>
                <a:solidFill>
                  <a:srgbClr val="000000"/>
                </a:solidFill>
                <a:effectLst/>
                <a:uLnTx/>
                <a:uFillTx/>
                <a:latin typeface="Arial" charset="0"/>
                <a:ea typeface="+mn-ea"/>
                <a:cs typeface="+mn-cs"/>
              </a:rPr>
              <a:t>omic</a:t>
            </a:r>
            <a:r>
              <a:rPr kumimoji="0" lang="en-US" sz="2000" b="0" i="1" u="none" strike="noStrike" kern="1200" cap="none" spc="0" normalizeH="0" baseline="0" noProof="0" dirty="0">
                <a:ln>
                  <a:noFill/>
                </a:ln>
                <a:solidFill>
                  <a:srgbClr val="000000"/>
                </a:solidFill>
                <a:effectLst/>
                <a:uLnTx/>
                <a:uFillTx/>
                <a:latin typeface="Arial" charset="0"/>
                <a:ea typeface="+mn-ea"/>
                <a:cs typeface="+mn-cs"/>
              </a:rPr>
              <a:t>, clinical, environmental and social data that can evaluate and predict the most effective prevention and therapeutic plans</a:t>
            </a:r>
          </a:p>
        </p:txBody>
      </p:sp>
      <p:pic>
        <p:nvPicPr>
          <p:cNvPr id="7" name="Picture 6">
            <a:extLst>
              <a:ext uri="{FF2B5EF4-FFF2-40B4-BE49-F238E27FC236}">
                <a16:creationId xmlns:a16="http://schemas.microsoft.com/office/drawing/2014/main" id="{0BC40DF7-6466-4553-A568-D879949B28EA}"/>
              </a:ext>
            </a:extLst>
          </p:cNvPr>
          <p:cNvPicPr>
            <a:picLocks noChangeAspect="1"/>
          </p:cNvPicPr>
          <p:nvPr/>
        </p:nvPicPr>
        <p:blipFill rotWithShape="1">
          <a:blip r:embed="rId2"/>
          <a:srcRect t="32179" b="15779"/>
          <a:stretch/>
        </p:blipFill>
        <p:spPr>
          <a:xfrm>
            <a:off x="497417" y="2475743"/>
            <a:ext cx="11340994" cy="3688751"/>
          </a:xfrm>
          <a:prstGeom prst="rect">
            <a:avLst/>
          </a:prstGeom>
        </p:spPr>
      </p:pic>
    </p:spTree>
    <p:extLst>
      <p:ext uri="{BB962C8B-B14F-4D97-AF65-F5344CB8AC3E}">
        <p14:creationId xmlns:p14="http://schemas.microsoft.com/office/powerpoint/2010/main" val="17580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E9CAB6-07DC-A648-A230-CCAF3E7312E7}"/>
              </a:ext>
            </a:extLst>
          </p:cNvPr>
          <p:cNvSpPr>
            <a:spLocks noGrp="1"/>
          </p:cNvSpPr>
          <p:nvPr>
            <p:ph type="title"/>
          </p:nvPr>
        </p:nvSpPr>
        <p:spPr>
          <a:xfrm>
            <a:off x="644237" y="363266"/>
            <a:ext cx="10515600" cy="556099"/>
          </a:xfrm>
        </p:spPr>
        <p:txBody>
          <a:bodyPr/>
          <a:lstStyle/>
          <a:p>
            <a:r>
              <a:rPr lang="en-US" dirty="0"/>
              <a:t>ATOM Student Engagement Programs</a:t>
            </a:r>
          </a:p>
        </p:txBody>
      </p:sp>
      <p:sp>
        <p:nvSpPr>
          <p:cNvPr id="6" name="Rectangle 5">
            <a:extLst>
              <a:ext uri="{FF2B5EF4-FFF2-40B4-BE49-F238E27FC236}">
                <a16:creationId xmlns:a16="http://schemas.microsoft.com/office/drawing/2014/main" id="{85840871-A97F-034C-B8F1-670F6EEDA0FA}"/>
              </a:ext>
            </a:extLst>
          </p:cNvPr>
          <p:cNvSpPr/>
          <p:nvPr/>
        </p:nvSpPr>
        <p:spPr>
          <a:xfrm>
            <a:off x="383458" y="1268557"/>
            <a:ext cx="5906507" cy="417037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Symbol" pitchFamily="2" charset="2"/>
              <a:buChar char=""/>
              <a:tabLst/>
              <a:defRPr/>
            </a:pPr>
            <a:r>
              <a:rPr kumimoji="0" lang="en-US" sz="2400" b="1" i="0" u="none" strike="noStrike" kern="1200" cap="none" spc="0" normalizeH="0" baseline="0" noProof="0" dirty="0">
                <a:ln>
                  <a:noFill/>
                </a:ln>
                <a:solidFill>
                  <a:srgbClr val="4B4B4B"/>
                </a:solidFill>
                <a:effectLst/>
                <a:uLnTx/>
                <a:uFillTx/>
                <a:latin typeface="Calibri" panose="020F0502020204030204" pitchFamily="34" charset="0"/>
                <a:ea typeface="Calibri" panose="020F0502020204030204" pitchFamily="34" charset="0"/>
                <a:cs typeface="Symbol" pitchFamily="2" charset="2"/>
              </a:rPr>
              <a:t>ATOM summer traineeships: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B4B4B"/>
                </a:solidFill>
                <a:effectLst/>
                <a:uLnTx/>
                <a:uFillTx/>
                <a:latin typeface="Calibri" panose="020F0502020204030204" pitchFamily="34" charset="0"/>
                <a:ea typeface="Calibri" panose="020F0502020204030204" pitchFamily="34" charset="0"/>
                <a:cs typeface="Symbol" pitchFamily="2" charset="2"/>
              </a:rPr>
              <a:t>Students from Butler University PharmD, UC Davis, Nova Southeastern University</a:t>
            </a:r>
            <a:endParaRPr kumimoji="0" lang="en-US" sz="2400" b="0" i="0" u="none" strike="noStrike" kern="1200" cap="none" spc="0" normalizeH="0" baseline="0" noProof="0" dirty="0">
              <a:ln>
                <a:noFill/>
              </a:ln>
              <a:solidFill>
                <a:srgbClr val="4B4B4B"/>
              </a:solidFill>
              <a:effectLst/>
              <a:uLnTx/>
              <a:uFillTx/>
              <a:latin typeface="Calibri" panose="020F0502020204030204" pitchFamily="34" charset="0"/>
              <a:ea typeface="Calibri" panose="020F0502020204030204" pitchFamily="34" charset="0"/>
              <a:cs typeface="Symbol" pitchFamily="2" charset="2"/>
            </a:endParaRPr>
          </a:p>
          <a:p>
            <a:pPr marL="342900" marR="0" lvl="0" indent="-342900" algn="l" defTabSz="914400" rtl="0" eaLnBrk="1" fontAlgn="auto" latinLnBrk="0" hangingPunct="1">
              <a:lnSpc>
                <a:spcPct val="100000"/>
              </a:lnSpc>
              <a:spcBef>
                <a:spcPts val="600"/>
              </a:spcBef>
              <a:spcAft>
                <a:spcPts val="0"/>
              </a:spcAft>
              <a:buClrTx/>
              <a:buSzTx/>
              <a:buFont typeface="Symbol" pitchFamily="2" charset="2"/>
              <a:buChar char=""/>
              <a:tabLst/>
              <a:defRPr/>
            </a:pPr>
            <a:r>
              <a:rPr kumimoji="0" lang="en-US" sz="2400" b="1" i="0" u="none" strike="noStrike" kern="1200" cap="none" spc="0" normalizeH="0" baseline="0" noProof="0" dirty="0">
                <a:ln>
                  <a:noFill/>
                </a:ln>
                <a:solidFill>
                  <a:srgbClr val="4B4B4B"/>
                </a:solidFill>
                <a:effectLst/>
                <a:uLnTx/>
                <a:uFillTx/>
                <a:latin typeface="Calibri" panose="020F0502020204030204" pitchFamily="34" charset="0"/>
                <a:ea typeface="Calibri" panose="020F0502020204030204" pitchFamily="34" charset="0"/>
                <a:cs typeface="Symbol" pitchFamily="2" charset="2"/>
              </a:rPr>
              <a:t>FNL/NCI ATOM Fellowship Program: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B4B4B"/>
                </a:solidFill>
                <a:effectLst/>
                <a:uLnTx/>
                <a:uFillTx/>
                <a:latin typeface="Calibri" panose="020F0502020204030204" pitchFamily="34" charset="0"/>
                <a:ea typeface="+mn-ea"/>
                <a:cs typeface="+mn-cs"/>
              </a:rPr>
              <a:t>ATOM hosted 4 fellows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B4B4B"/>
                </a:solidFill>
                <a:effectLst/>
                <a:uLnTx/>
                <a:uFillTx/>
                <a:latin typeface="Calibri" panose="020F0502020204030204" pitchFamily="34" charset="0"/>
                <a:ea typeface="Calibri" panose="020F0502020204030204" pitchFamily="34" charset="0"/>
                <a:cs typeface="Symbol" pitchFamily="2" charset="2"/>
              </a:rPr>
              <a:t>Hiring next group of fellows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4B4B4B"/>
                </a:solidFill>
                <a:effectLst/>
                <a:uLnTx/>
                <a:uFillTx/>
                <a:latin typeface="Calibri" panose="020F0502020204030204" pitchFamily="34" charset="0"/>
                <a:ea typeface="Calibri" panose="020F0502020204030204" pitchFamily="34" charset="0"/>
                <a:cs typeface="Symbol" pitchFamily="2" charset="2"/>
              </a:rPr>
              <a:t>Purdue University Data Mine Program:</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B4B4B"/>
                </a:solidFill>
                <a:effectLst/>
                <a:uLnTx/>
                <a:uFillTx/>
                <a:latin typeface="Arial" panose="020B0604020202020204"/>
                <a:ea typeface="+mn-ea"/>
                <a:cs typeface="+mn-cs"/>
              </a:rPr>
              <a:t>Support a data science team (~10 students)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B4B4B"/>
                </a:solidFill>
                <a:effectLst/>
                <a:uLnTx/>
                <a:uFillTx/>
                <a:latin typeface="Arial" panose="020B0604020202020204"/>
                <a:ea typeface="+mn-ea"/>
                <a:cs typeface="+mn-cs"/>
              </a:rPr>
              <a:t>Focusing on data analysis and machine learning applications with AMPL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4B4B4B"/>
                </a:solidFill>
                <a:effectLst/>
                <a:uLnTx/>
                <a:uFillTx/>
                <a:latin typeface="Calibri" panose="020F0502020204030204" pitchFamily="34" charset="0"/>
                <a:ea typeface="+mn-ea"/>
                <a:cs typeface="Calibri" panose="020F0502020204030204" pitchFamily="34" charset="0"/>
              </a:rPr>
              <a:t>Trainees among ATOM member labs</a:t>
            </a:r>
          </a:p>
        </p:txBody>
      </p:sp>
      <p:sp>
        <p:nvSpPr>
          <p:cNvPr id="5" name="Rectangle 4">
            <a:extLst>
              <a:ext uri="{FF2B5EF4-FFF2-40B4-BE49-F238E27FC236}">
                <a16:creationId xmlns:a16="http://schemas.microsoft.com/office/drawing/2014/main" id="{894BDFFF-5D3C-D643-B292-7096381D6C69}"/>
              </a:ext>
            </a:extLst>
          </p:cNvPr>
          <p:cNvSpPr/>
          <p:nvPr/>
        </p:nvSpPr>
        <p:spPr>
          <a:xfrm>
            <a:off x="6545513" y="1434632"/>
            <a:ext cx="4808287" cy="4308872"/>
          </a:xfrm>
          <a:prstGeom prst="rect">
            <a:avLst/>
          </a:prstGeom>
          <a:solidFill>
            <a:schemeClr val="accent6">
              <a:lumMod val="20000"/>
              <a:lumOff val="8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Summer 2020 Trainee Projects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Data Curation for a Mitochondrial Membrane Potential Model </a:t>
            </a:r>
            <a:endParaRPr kumimoji="0" lang="en-US" sz="1800" b="0" i="1" u="none" strike="noStrike" kern="1200" cap="none" spc="0" normalizeH="0" baseline="0" noProof="0" dirty="0">
              <a:ln>
                <a:noFill/>
              </a:ln>
              <a:solidFill>
                <a:srgbClr val="000000"/>
              </a:solidFill>
              <a:effectLst/>
              <a:uLnTx/>
              <a:uFillTx/>
              <a:latin typeface="-webkit-standard"/>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Public Datasets within AMPL </a:t>
            </a:r>
            <a:endParaRPr kumimoji="0" lang="en-US" sz="1800" b="0" i="1" u="none" strike="noStrike" kern="1200" cap="none" spc="0" normalizeH="0" baseline="0" noProof="0" dirty="0">
              <a:ln>
                <a:noFill/>
              </a:ln>
              <a:solidFill>
                <a:srgbClr val="000000"/>
              </a:solidFill>
              <a:effectLst/>
              <a:uLnTx/>
              <a:uFillTx/>
              <a:latin typeface="-webkit-standard"/>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Visualize Data: Creating Interactive Plots to Improve Exploratory Data Analysis </a:t>
            </a:r>
            <a:endParaRPr kumimoji="0" lang="en-US" sz="1800" b="0" i="1" u="none" strike="noStrike" kern="1200" cap="none" spc="0" normalizeH="0" baseline="0" noProof="0" dirty="0">
              <a:ln>
                <a:noFill/>
              </a:ln>
              <a:solidFill>
                <a:srgbClr val="000000"/>
              </a:solidFill>
              <a:effectLst/>
              <a:uLnTx/>
              <a:uFillTx/>
              <a:latin typeface="-webkit-standard"/>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Working with Open Data Sources: PK DB, Lombardo Dataset, and AstraZeneca </a:t>
            </a:r>
            <a:endParaRPr kumimoji="0" lang="en-US" sz="1800" b="0" i="1" u="none" strike="noStrike" kern="1200" cap="none" spc="0" normalizeH="0" baseline="0" noProof="0" dirty="0">
              <a:ln>
                <a:noFill/>
              </a:ln>
              <a:solidFill>
                <a:srgbClr val="000000"/>
              </a:solidFill>
              <a:effectLst/>
              <a:uLnTx/>
              <a:uFillTx/>
              <a:latin typeface="-webkit-standard"/>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Featurization and Analysis of COVID-19 data </a:t>
            </a:r>
            <a:endParaRPr kumimoji="0" lang="en-US" sz="1800" b="0" i="1" u="none" strike="noStrike" kern="1200" cap="none" spc="0" normalizeH="0" baseline="0" noProof="0" dirty="0">
              <a:ln>
                <a:noFill/>
              </a:ln>
              <a:solidFill>
                <a:srgbClr val="000000"/>
              </a:solidFill>
              <a:effectLst/>
              <a:uLnTx/>
              <a:uFillTx/>
              <a:latin typeface="-webkit-standard"/>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Explainable 3D-CNN Models for Protein-Ligand Binding</a:t>
            </a:r>
            <a:br>
              <a:rPr kumimoji="0" lang="en-US" sz="1800" b="0" i="1" u="none" strike="noStrike" kern="1200" cap="none" spc="0" normalizeH="0" baseline="0" noProof="0" dirty="0">
                <a:ln>
                  <a:noFill/>
                </a:ln>
                <a:solidFill>
                  <a:srgbClr val="000000"/>
                </a:solidFill>
                <a:effectLst/>
                <a:uLnTx/>
                <a:uFillTx/>
                <a:latin typeface="Arial" panose="020B0604020202020204"/>
                <a:ea typeface="+mn-ea"/>
                <a:cs typeface="+mn-cs"/>
              </a:rPr>
            </a:br>
            <a:endParaRPr kumimoji="0" lang="en-US" sz="1800" b="0" i="1"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3B0F9D22-A692-E442-B1F0-47E234747486}"/>
              </a:ext>
            </a:extLst>
          </p:cNvPr>
          <p:cNvSpPr/>
          <p:nvPr/>
        </p:nvSpPr>
        <p:spPr>
          <a:xfrm>
            <a:off x="4029077" y="6356349"/>
            <a:ext cx="4729162"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4B4B"/>
              </a:solidFill>
              <a:effectLst/>
              <a:uLnTx/>
              <a:uFillTx/>
              <a:latin typeface="Arial" panose="020B0604020202020204"/>
              <a:ea typeface="+mn-ea"/>
              <a:cs typeface="+mn-cs"/>
            </a:endParaRPr>
          </a:p>
        </p:txBody>
      </p:sp>
      <p:sp>
        <p:nvSpPr>
          <p:cNvPr id="8" name="Slide Number Placeholder 7">
            <a:extLst>
              <a:ext uri="{FF2B5EF4-FFF2-40B4-BE49-F238E27FC236}">
                <a16:creationId xmlns:a16="http://schemas.microsoft.com/office/drawing/2014/main" id="{1F135A59-1FF8-45C8-A291-9D01EE8F56EC}"/>
              </a:ext>
            </a:extLst>
          </p:cNvPr>
          <p:cNvSpPr>
            <a:spLocks noGrp="1"/>
          </p:cNvSpPr>
          <p:nvPr>
            <p:ph type="sldNum" sz="quarter" idx="12"/>
          </p:nvPr>
        </p:nvSpPr>
        <p:spPr/>
        <p:txBody>
          <a:bodyPr/>
          <a:lstStyle/>
          <a:p>
            <a:fld id="{D5F11FED-66BC-4C03-9016-FD41D1C797D0}" type="slidenum">
              <a:rPr lang="en-US" smtClean="0"/>
              <a:t>9</a:t>
            </a:fld>
            <a:endParaRPr lang="en-US"/>
          </a:p>
        </p:txBody>
      </p:sp>
    </p:spTree>
    <p:extLst>
      <p:ext uri="{BB962C8B-B14F-4D97-AF65-F5344CB8AC3E}">
        <p14:creationId xmlns:p14="http://schemas.microsoft.com/office/powerpoint/2010/main" val="1372933889"/>
      </p:ext>
    </p:extLst>
  </p:cSld>
  <p:clrMapOvr>
    <a:masterClrMapping/>
  </p:clrMapOvr>
</p:sld>
</file>

<file path=ppt/theme/theme1.xml><?xml version="1.0" encoding="utf-8"?>
<a:theme xmlns:a="http://schemas.openxmlformats.org/drawingml/2006/main" name="Office Theme">
  <a:themeElements>
    <a:clrScheme name="ATOM Color Palette">
      <a:dk1>
        <a:srgbClr val="4B4B4B"/>
      </a:dk1>
      <a:lt1>
        <a:srgbClr val="FFFFFF"/>
      </a:lt1>
      <a:dk2>
        <a:srgbClr val="7682A4"/>
      </a:dk2>
      <a:lt2>
        <a:srgbClr val="A7DDD8"/>
      </a:lt2>
      <a:accent1>
        <a:srgbClr val="353C50"/>
      </a:accent1>
      <a:accent2>
        <a:srgbClr val="6C4990"/>
      </a:accent2>
      <a:accent3>
        <a:srgbClr val="BD206B"/>
      </a:accent3>
      <a:accent4>
        <a:srgbClr val="EA2127"/>
      </a:accent4>
      <a:accent5>
        <a:srgbClr val="6DC7BE"/>
      </a:accent5>
      <a:accent6>
        <a:srgbClr val="FFC012"/>
      </a:accent6>
      <a:hlink>
        <a:srgbClr val="BD206B"/>
      </a:hlink>
      <a:folHlink>
        <a:srgbClr val="6C49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ATOM PowerPoint Template 16x9 - Light" id="{14722E2E-2DAF-4E42-B561-E264EA7AD8E5}" vid="{D179005D-DDE6-42AA-8E0B-205576E6CF13}"/>
    </a:ext>
  </a:extLst>
</a:theme>
</file>

<file path=ppt/theme/theme2.xml><?xml version="1.0" encoding="utf-8"?>
<a:theme xmlns:a="http://schemas.openxmlformats.org/drawingml/2006/main" name="5_Default Design">
  <a:themeElements>
    <a:clrScheme name="ATOM Color Palette">
      <a:dk1>
        <a:srgbClr val="4B4B4B"/>
      </a:dk1>
      <a:lt1>
        <a:srgbClr val="FFFFFF"/>
      </a:lt1>
      <a:dk2>
        <a:srgbClr val="7682A4"/>
      </a:dk2>
      <a:lt2>
        <a:srgbClr val="A7DDD8"/>
      </a:lt2>
      <a:accent1>
        <a:srgbClr val="373C50"/>
      </a:accent1>
      <a:accent2>
        <a:srgbClr val="694691"/>
      </a:accent2>
      <a:accent3>
        <a:srgbClr val="BE2369"/>
      </a:accent3>
      <a:accent4>
        <a:srgbClr val="EB1E23"/>
      </a:accent4>
      <a:accent5>
        <a:srgbClr val="6EC8BE"/>
      </a:accent5>
      <a:accent6>
        <a:srgbClr val="FFC30F"/>
      </a:accent6>
      <a:hlink>
        <a:srgbClr val="BE2369"/>
      </a:hlink>
      <a:folHlink>
        <a:srgbClr val="6946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NLAC slide template  -  Read-Only" id="{F4DB7C54-B426-4DA1-A524-0C0CDF8A005A}" vid="{D4BB2AE0-EF23-4369-BAF9-996E11FF23A3}"/>
    </a:ext>
  </a:extLst>
</a:theme>
</file>

<file path=ppt/theme/theme3.xml><?xml version="1.0" encoding="utf-8"?>
<a:theme xmlns:a="http://schemas.openxmlformats.org/drawingml/2006/main" name="1_Office Theme">
  <a:themeElements>
    <a:clrScheme name="ATOM Color Palette">
      <a:dk1>
        <a:srgbClr val="4B4B4B"/>
      </a:dk1>
      <a:lt1>
        <a:srgbClr val="FFFFFF"/>
      </a:lt1>
      <a:dk2>
        <a:srgbClr val="7682A4"/>
      </a:dk2>
      <a:lt2>
        <a:srgbClr val="A7DDD8"/>
      </a:lt2>
      <a:accent1>
        <a:srgbClr val="353C50"/>
      </a:accent1>
      <a:accent2>
        <a:srgbClr val="6C4990"/>
      </a:accent2>
      <a:accent3>
        <a:srgbClr val="BD206B"/>
      </a:accent3>
      <a:accent4>
        <a:srgbClr val="EA2127"/>
      </a:accent4>
      <a:accent5>
        <a:srgbClr val="6DC7BE"/>
      </a:accent5>
      <a:accent6>
        <a:srgbClr val="FFC012"/>
      </a:accent6>
      <a:hlink>
        <a:srgbClr val="BD206B"/>
      </a:hlink>
      <a:folHlink>
        <a:srgbClr val="6C49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ATOM PowerPoint Template 16x9 - Light.potx" id="{DFE1F7CC-EAED-449D-BDED-AB31FEEAB91F}" vid="{38AE219F-0E06-422B-9C1D-D61A2B700DE4}"/>
    </a:ext>
  </a:extLst>
</a:theme>
</file>

<file path=ppt/theme/theme4.xml><?xml version="1.0" encoding="utf-8"?>
<a:theme xmlns:a="http://schemas.openxmlformats.org/drawingml/2006/main" name="3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CA4CF1614FBF4B84981B5DDEB393EF" ma:contentTypeVersion="13" ma:contentTypeDescription="Create a new document." ma:contentTypeScope="" ma:versionID="258c5d836c0cd895bb32b00be2f9c5b2">
  <xsd:schema xmlns:xsd="http://www.w3.org/2001/XMLSchema" xmlns:xs="http://www.w3.org/2001/XMLSchema" xmlns:p="http://schemas.microsoft.com/office/2006/metadata/properties" xmlns:ns3="228a0102-7ef2-473e-b922-7230e3f3be10" xmlns:ns4="a926ea38-136d-4b59-b4d7-cc83ff4bf08b" targetNamespace="http://schemas.microsoft.com/office/2006/metadata/properties" ma:root="true" ma:fieldsID="7cc7ec2aca8e517cfa6d7d9d19067a76" ns3:_="" ns4:_="">
    <xsd:import namespace="228a0102-7ef2-473e-b922-7230e3f3be10"/>
    <xsd:import namespace="a926ea38-136d-4b59-b4d7-cc83ff4bf08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AutoKeyPoints" minOccurs="0"/>
                <xsd:element ref="ns3:MediaServiceKeyPoints"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8a0102-7ef2-473e-b922-7230e3f3be1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26ea38-136d-4b59-b4d7-cc83ff4bf08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55396D-29E0-48EB-BFDB-7EE3B1C4BAA8}">
  <ds:schemaRefs>
    <ds:schemaRef ds:uri="a926ea38-136d-4b59-b4d7-cc83ff4bf08b"/>
    <ds:schemaRef ds:uri="228a0102-7ef2-473e-b922-7230e3f3be10"/>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D41E509-0E6A-470F-9D5C-15EC1954A8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8a0102-7ef2-473e-b922-7230e3f3be10"/>
    <ds:schemaRef ds:uri="a926ea38-136d-4b59-b4d7-cc83ff4bf0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851C16-3004-4AD0-844F-BB30673A7B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Internal ATOM PowerPoint Template 16x9 - Light</Template>
  <TotalTime>8940</TotalTime>
  <Words>1261</Words>
  <Application>Microsoft Macintosh PowerPoint</Application>
  <PresentationFormat>Widescreen</PresentationFormat>
  <Paragraphs>171</Paragraphs>
  <Slides>10</Slides>
  <Notes>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10</vt:i4>
      </vt:variant>
    </vt:vector>
  </HeadingPairs>
  <TitlesOfParts>
    <vt:vector size="20" baseType="lpstr">
      <vt:lpstr>-webkit-standard</vt:lpstr>
      <vt:lpstr>Arial</vt:lpstr>
      <vt:lpstr>Calibri</vt:lpstr>
      <vt:lpstr>Roboto</vt:lpstr>
      <vt:lpstr>Symbol</vt:lpstr>
      <vt:lpstr>Wingdings</vt:lpstr>
      <vt:lpstr>Office Theme</vt:lpstr>
      <vt:lpstr>5_Default Design</vt:lpstr>
      <vt:lpstr>1_Office Theme</vt:lpstr>
      <vt:lpstr>3_Default Design</vt:lpstr>
      <vt:lpstr>ATOM: Democratizing Drug Discovery</vt:lpstr>
      <vt:lpstr> www.atomscience.org</vt:lpstr>
      <vt:lpstr>PowerPoint Presentation</vt:lpstr>
      <vt:lpstr>The ATOM Public-private Consortium Experiment: Can independent government entities and private industry work together to expedite drug discovery?  </vt:lpstr>
      <vt:lpstr>The ATOM molecular design process integrates predictive models, multi-parameter optimization, and active learning</vt:lpstr>
      <vt:lpstr>ATOM Modeling Pipeline (AMPL)</vt:lpstr>
      <vt:lpstr>Model and Data Clearinghouse (MoDaC) Distributing collaborative models and data to the community</vt:lpstr>
      <vt:lpstr>The Challenge: Digital Twin for Predictive Oncology</vt:lpstr>
      <vt:lpstr>ATOM Student Engagement Programs</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Stacie Calad-Thomson</dc:creator>
  <cp:lastModifiedBy>Stahlberg, Eric (NIH/NCI) [C]</cp:lastModifiedBy>
  <cp:revision>227</cp:revision>
  <cp:lastPrinted>2020-02-08T22:56:16Z</cp:lastPrinted>
  <dcterms:created xsi:type="dcterms:W3CDTF">2019-11-12T18:35:06Z</dcterms:created>
  <dcterms:modified xsi:type="dcterms:W3CDTF">2021-09-01T15:30:29Z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0x010100DECA4CF1614FBF4B84981B5DDEB393EF</vt:lpwstr>
  </property>
</Properties>
</file>